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handoutMasterIdLst>
    <p:handoutMasterId r:id="rId86"/>
  </p:handoutMasterIdLst>
  <p:sldIdLst>
    <p:sldId id="1773" r:id="rId5"/>
    <p:sldId id="1724" r:id="rId6"/>
    <p:sldId id="1788" r:id="rId7"/>
    <p:sldId id="1774" r:id="rId8"/>
    <p:sldId id="1860" r:id="rId9"/>
    <p:sldId id="1761" r:id="rId10"/>
    <p:sldId id="1777" r:id="rId11"/>
    <p:sldId id="1779" r:id="rId12"/>
    <p:sldId id="1778" r:id="rId13"/>
    <p:sldId id="1780" r:id="rId14"/>
    <p:sldId id="1781" r:id="rId15"/>
    <p:sldId id="1782" r:id="rId16"/>
    <p:sldId id="1783" r:id="rId17"/>
    <p:sldId id="1801" r:id="rId18"/>
    <p:sldId id="1790" r:id="rId19"/>
    <p:sldId id="1791" r:id="rId20"/>
    <p:sldId id="1792" r:id="rId21"/>
    <p:sldId id="1789" r:id="rId22"/>
    <p:sldId id="1784" r:id="rId23"/>
    <p:sldId id="1793" r:id="rId24"/>
    <p:sldId id="1785" r:id="rId25"/>
    <p:sldId id="1786" r:id="rId26"/>
    <p:sldId id="1787" r:id="rId27"/>
    <p:sldId id="1802" r:id="rId28"/>
    <p:sldId id="1794" r:id="rId29"/>
    <p:sldId id="1795" r:id="rId30"/>
    <p:sldId id="1796" r:id="rId31"/>
    <p:sldId id="1800" r:id="rId32"/>
    <p:sldId id="1797" r:id="rId33"/>
    <p:sldId id="1798" r:id="rId34"/>
    <p:sldId id="1803" r:id="rId35"/>
    <p:sldId id="1809" r:id="rId36"/>
    <p:sldId id="1805" r:id="rId37"/>
    <p:sldId id="1804" r:id="rId38"/>
    <p:sldId id="1806" r:id="rId39"/>
    <p:sldId id="1807" r:id="rId40"/>
    <p:sldId id="1808" r:id="rId41"/>
    <p:sldId id="1810" r:id="rId42"/>
    <p:sldId id="1811" r:id="rId43"/>
    <p:sldId id="1813" r:id="rId44"/>
    <p:sldId id="1812" r:id="rId45"/>
    <p:sldId id="1815" r:id="rId46"/>
    <p:sldId id="1817" r:id="rId47"/>
    <p:sldId id="1820" r:id="rId48"/>
    <p:sldId id="1816" r:id="rId49"/>
    <p:sldId id="1821" r:id="rId50"/>
    <p:sldId id="1818" r:id="rId51"/>
    <p:sldId id="1819" r:id="rId52"/>
    <p:sldId id="1822" r:id="rId53"/>
    <p:sldId id="1823" r:id="rId54"/>
    <p:sldId id="1824" r:id="rId55"/>
    <p:sldId id="1825" r:id="rId56"/>
    <p:sldId id="1826" r:id="rId57"/>
    <p:sldId id="1827" r:id="rId58"/>
    <p:sldId id="1828" r:id="rId59"/>
    <p:sldId id="1835" r:id="rId60"/>
    <p:sldId id="1836" r:id="rId61"/>
    <p:sldId id="1831" r:id="rId62"/>
    <p:sldId id="1832" r:id="rId63"/>
    <p:sldId id="1833" r:id="rId64"/>
    <p:sldId id="1837" r:id="rId65"/>
    <p:sldId id="1838" r:id="rId66"/>
    <p:sldId id="1839" r:id="rId67"/>
    <p:sldId id="1840" r:id="rId68"/>
    <p:sldId id="1847" r:id="rId69"/>
    <p:sldId id="1842" r:id="rId70"/>
    <p:sldId id="1843" r:id="rId71"/>
    <p:sldId id="1844" r:id="rId72"/>
    <p:sldId id="1845" r:id="rId73"/>
    <p:sldId id="1846" r:id="rId74"/>
    <p:sldId id="1848" r:id="rId75"/>
    <p:sldId id="1849" r:id="rId76"/>
    <p:sldId id="1850" r:id="rId77"/>
    <p:sldId id="1857" r:id="rId78"/>
    <p:sldId id="1852" r:id="rId79"/>
    <p:sldId id="1853" r:id="rId80"/>
    <p:sldId id="1858" r:id="rId81"/>
    <p:sldId id="1855" r:id="rId82"/>
    <p:sldId id="1859" r:id="rId83"/>
    <p:sldId id="1692"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90" d="100"/>
          <a:sy n="90" d="100"/>
        </p:scale>
        <p:origin x="1194" y="7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19-Jan-22</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19-Jan-22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179512" y="2211710"/>
            <a:ext cx="5832648" cy="1305174"/>
          </a:xfrm>
        </p:spPr>
        <p:txBody>
          <a:bodyPr/>
          <a:lstStyle/>
          <a:p>
            <a:r>
              <a:rPr lang="en-US" sz="3200" dirty="0"/>
              <a:t>Library Independence Regarding User and Fulfillment Activities</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a:xfrm>
            <a:off x="179512" y="3639174"/>
            <a:ext cx="4680519" cy="670419"/>
          </a:xfrm>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pic>
        <p:nvPicPr>
          <p:cNvPr id="7" name="Picture 6">
            <a:extLst>
              <a:ext uri="{FF2B5EF4-FFF2-40B4-BE49-F238E27FC236}">
                <a16:creationId xmlns:a16="http://schemas.microsoft.com/office/drawing/2014/main" id="{E06F51F4-1A5A-48AE-BB2C-9E52D0D25088}"/>
              </a:ext>
            </a:extLst>
          </p:cNvPr>
          <p:cNvPicPr>
            <a:picLocks noChangeAspect="1"/>
          </p:cNvPicPr>
          <p:nvPr/>
        </p:nvPicPr>
        <p:blipFill>
          <a:blip r:embed="rId2"/>
          <a:stretch>
            <a:fillRect/>
          </a:stretch>
        </p:blipFill>
        <p:spPr>
          <a:xfrm>
            <a:off x="0" y="627534"/>
            <a:ext cx="9144000" cy="1002890"/>
          </a:xfrm>
          <a:prstGeom prst="rect">
            <a:avLst/>
          </a:prstGeom>
        </p:spPr>
      </p:pic>
      <p:sp>
        <p:nvSpPr>
          <p:cNvPr id="10" name="Rectangle 9">
            <a:extLst>
              <a:ext uri="{FF2B5EF4-FFF2-40B4-BE49-F238E27FC236}">
                <a16:creationId xmlns:a16="http://schemas.microsoft.com/office/drawing/2014/main" id="{1F59C5D3-C555-42E7-A0FB-5420F27EB2DA}"/>
              </a:ext>
            </a:extLst>
          </p:cNvPr>
          <p:cNvSpPr/>
          <p:nvPr/>
        </p:nvSpPr>
        <p:spPr>
          <a:xfrm>
            <a:off x="611560" y="675955"/>
            <a:ext cx="1008112" cy="269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A29B88-0D0D-4A2F-B372-58123F521925}"/>
              </a:ext>
            </a:extLst>
          </p:cNvPr>
          <p:cNvPicPr>
            <a:picLocks noChangeAspect="1"/>
          </p:cNvPicPr>
          <p:nvPr/>
        </p:nvPicPr>
        <p:blipFill>
          <a:blip r:embed="rId3"/>
          <a:stretch>
            <a:fillRect/>
          </a:stretch>
        </p:blipFill>
        <p:spPr>
          <a:xfrm>
            <a:off x="0" y="1635646"/>
            <a:ext cx="9144000" cy="3180935"/>
          </a:xfrm>
          <a:prstGeom prst="rect">
            <a:avLst/>
          </a:prstGeom>
        </p:spPr>
      </p:pic>
    </p:spTree>
    <p:extLst>
      <p:ext uri="{BB962C8B-B14F-4D97-AF65-F5344CB8AC3E}">
        <p14:creationId xmlns:p14="http://schemas.microsoft.com/office/powerpoint/2010/main" val="424158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Patron Marsha Brady has role “Patron” in the Medical Library.</a:t>
            </a:r>
          </a:p>
          <a:p>
            <a:r>
              <a:rPr lang="en-US" dirty="0"/>
              <a:t>Patron Greg Brady has role “Patron” in the Law Library.</a:t>
            </a:r>
          </a:p>
          <a:p>
            <a:r>
              <a:rPr lang="en-US" dirty="0"/>
              <a:t>Patron Moshe Ben </a:t>
            </a:r>
            <a:r>
              <a:rPr lang="en-US" dirty="0" err="1"/>
              <a:t>Maimon</a:t>
            </a:r>
            <a:r>
              <a:rPr lang="en-US" dirty="0"/>
              <a:t> has role “Patron” in the Medical Library  </a:t>
            </a:r>
            <a:r>
              <a:rPr lang="en-US" b="1" dirty="0"/>
              <a:t>and</a:t>
            </a:r>
            <a:r>
              <a:rPr lang="en-US" dirty="0"/>
              <a:t> the Law Library.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9589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pic>
        <p:nvPicPr>
          <p:cNvPr id="7" name="Picture 6">
            <a:extLst>
              <a:ext uri="{FF2B5EF4-FFF2-40B4-BE49-F238E27FC236}">
                <a16:creationId xmlns:a16="http://schemas.microsoft.com/office/drawing/2014/main" id="{8F9A4DC2-2EBF-40D8-830E-2D026A485A8F}"/>
              </a:ext>
            </a:extLst>
          </p:cNvPr>
          <p:cNvPicPr>
            <a:picLocks noChangeAspect="1"/>
          </p:cNvPicPr>
          <p:nvPr/>
        </p:nvPicPr>
        <p:blipFill>
          <a:blip r:embed="rId2"/>
          <a:stretch>
            <a:fillRect/>
          </a:stretch>
        </p:blipFill>
        <p:spPr>
          <a:xfrm>
            <a:off x="0" y="1347614"/>
            <a:ext cx="9144000" cy="970716"/>
          </a:xfrm>
          <a:prstGeom prst="rect">
            <a:avLst/>
          </a:prstGeom>
        </p:spPr>
      </p:pic>
      <p:pic>
        <p:nvPicPr>
          <p:cNvPr id="9" name="Picture 8">
            <a:extLst>
              <a:ext uri="{FF2B5EF4-FFF2-40B4-BE49-F238E27FC236}">
                <a16:creationId xmlns:a16="http://schemas.microsoft.com/office/drawing/2014/main" id="{F8AC5F7C-20E8-42E1-9610-4FEF71D7B749}"/>
              </a:ext>
            </a:extLst>
          </p:cNvPr>
          <p:cNvPicPr>
            <a:picLocks noChangeAspect="1"/>
          </p:cNvPicPr>
          <p:nvPr/>
        </p:nvPicPr>
        <p:blipFill>
          <a:blip r:embed="rId3"/>
          <a:stretch>
            <a:fillRect/>
          </a:stretch>
        </p:blipFill>
        <p:spPr>
          <a:xfrm>
            <a:off x="0" y="2283718"/>
            <a:ext cx="9144000" cy="1792497"/>
          </a:xfrm>
          <a:prstGeom prst="rect">
            <a:avLst/>
          </a:prstGeom>
        </p:spPr>
      </p:pic>
      <p:sp>
        <p:nvSpPr>
          <p:cNvPr id="10" name="Rectangle 9">
            <a:extLst>
              <a:ext uri="{FF2B5EF4-FFF2-40B4-BE49-F238E27FC236}">
                <a16:creationId xmlns:a16="http://schemas.microsoft.com/office/drawing/2014/main" id="{1484601B-B76F-49C3-AD73-3909561EB3D5}"/>
              </a:ext>
            </a:extLst>
          </p:cNvPr>
          <p:cNvSpPr/>
          <p:nvPr/>
        </p:nvSpPr>
        <p:spPr>
          <a:xfrm>
            <a:off x="683568" y="1369431"/>
            <a:ext cx="864096" cy="29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1" name="Rectangle 10">
            <a:extLst>
              <a:ext uri="{FF2B5EF4-FFF2-40B4-BE49-F238E27FC236}">
                <a16:creationId xmlns:a16="http://schemas.microsoft.com/office/drawing/2014/main" id="{50E6F012-200F-4D48-9066-38AAE57A8755}"/>
              </a:ext>
            </a:extLst>
          </p:cNvPr>
          <p:cNvSpPr/>
          <p:nvPr/>
        </p:nvSpPr>
        <p:spPr>
          <a:xfrm>
            <a:off x="4576104" y="3558596"/>
            <a:ext cx="931999" cy="29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Content Placeholder 3">
            <a:extLst>
              <a:ext uri="{FF2B5EF4-FFF2-40B4-BE49-F238E27FC236}">
                <a16:creationId xmlns:a16="http://schemas.microsoft.com/office/drawing/2014/main" id="{3B161380-A202-4006-AE8F-B6D7AD2481C0}"/>
              </a:ext>
            </a:extLst>
          </p:cNvPr>
          <p:cNvSpPr>
            <a:spLocks noGrp="1"/>
          </p:cNvSpPr>
          <p:nvPr>
            <p:ph idx="1"/>
          </p:nvPr>
        </p:nvSpPr>
        <p:spPr>
          <a:xfrm>
            <a:off x="395536" y="771551"/>
            <a:ext cx="8424936" cy="3888432"/>
          </a:xfrm>
        </p:spPr>
        <p:txBody>
          <a:bodyPr>
            <a:normAutofit/>
          </a:bodyPr>
          <a:lstStyle/>
          <a:p>
            <a:r>
              <a:rPr lang="en-US" dirty="0"/>
              <a:t>Patron Marsha Brady has role “Patron” in the Medical Library.</a:t>
            </a:r>
          </a:p>
          <a:p>
            <a:endParaRPr lang="en-US" dirty="0"/>
          </a:p>
          <a:p>
            <a:endParaRPr lang="en-US" dirty="0"/>
          </a:p>
          <a:p>
            <a:endParaRPr lang="en-US" dirty="0"/>
          </a:p>
        </p:txBody>
      </p:sp>
    </p:spTree>
    <p:extLst>
      <p:ext uri="{BB962C8B-B14F-4D97-AF65-F5344CB8AC3E}">
        <p14:creationId xmlns:p14="http://schemas.microsoft.com/office/powerpoint/2010/main" val="157134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pic>
        <p:nvPicPr>
          <p:cNvPr id="6" name="Picture 5">
            <a:extLst>
              <a:ext uri="{FF2B5EF4-FFF2-40B4-BE49-F238E27FC236}">
                <a16:creationId xmlns:a16="http://schemas.microsoft.com/office/drawing/2014/main" id="{5854C30D-FF52-41D9-8EE4-866C1A630138}"/>
              </a:ext>
            </a:extLst>
          </p:cNvPr>
          <p:cNvPicPr>
            <a:picLocks noChangeAspect="1"/>
          </p:cNvPicPr>
          <p:nvPr/>
        </p:nvPicPr>
        <p:blipFill>
          <a:blip r:embed="rId2"/>
          <a:stretch>
            <a:fillRect/>
          </a:stretch>
        </p:blipFill>
        <p:spPr>
          <a:xfrm>
            <a:off x="0" y="1337532"/>
            <a:ext cx="9144000" cy="946186"/>
          </a:xfrm>
          <a:prstGeom prst="rect">
            <a:avLst/>
          </a:prstGeom>
        </p:spPr>
      </p:pic>
      <p:pic>
        <p:nvPicPr>
          <p:cNvPr id="10" name="Picture 9">
            <a:extLst>
              <a:ext uri="{FF2B5EF4-FFF2-40B4-BE49-F238E27FC236}">
                <a16:creationId xmlns:a16="http://schemas.microsoft.com/office/drawing/2014/main" id="{69C5B0FF-1E5C-4A99-A186-F38ECAF24322}"/>
              </a:ext>
            </a:extLst>
          </p:cNvPr>
          <p:cNvPicPr>
            <a:picLocks noChangeAspect="1"/>
          </p:cNvPicPr>
          <p:nvPr/>
        </p:nvPicPr>
        <p:blipFill>
          <a:blip r:embed="rId3"/>
          <a:stretch>
            <a:fillRect/>
          </a:stretch>
        </p:blipFill>
        <p:spPr>
          <a:xfrm>
            <a:off x="0" y="2283718"/>
            <a:ext cx="9144000" cy="1770050"/>
          </a:xfrm>
          <a:prstGeom prst="rect">
            <a:avLst/>
          </a:prstGeom>
        </p:spPr>
      </p:pic>
      <p:sp>
        <p:nvSpPr>
          <p:cNvPr id="11" name="Rectangle 10">
            <a:extLst>
              <a:ext uri="{FF2B5EF4-FFF2-40B4-BE49-F238E27FC236}">
                <a16:creationId xmlns:a16="http://schemas.microsoft.com/office/drawing/2014/main" id="{C26D010C-F506-4C83-8742-F232EA542DCB}"/>
              </a:ext>
            </a:extLst>
          </p:cNvPr>
          <p:cNvSpPr/>
          <p:nvPr/>
        </p:nvSpPr>
        <p:spPr>
          <a:xfrm>
            <a:off x="683568" y="1369431"/>
            <a:ext cx="792088" cy="29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2" name="Rectangle 11">
            <a:extLst>
              <a:ext uri="{FF2B5EF4-FFF2-40B4-BE49-F238E27FC236}">
                <a16:creationId xmlns:a16="http://schemas.microsoft.com/office/drawing/2014/main" id="{86004BD5-53B6-4A19-BD9D-E50E4BEBE810}"/>
              </a:ext>
            </a:extLst>
          </p:cNvPr>
          <p:cNvSpPr/>
          <p:nvPr/>
        </p:nvSpPr>
        <p:spPr>
          <a:xfrm>
            <a:off x="4576105" y="3558596"/>
            <a:ext cx="792088" cy="29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7" name="Content Placeholder 3">
            <a:extLst>
              <a:ext uri="{FF2B5EF4-FFF2-40B4-BE49-F238E27FC236}">
                <a16:creationId xmlns:a16="http://schemas.microsoft.com/office/drawing/2014/main" id="{B37662E0-F10F-4405-9617-958D5B24B43A}"/>
              </a:ext>
            </a:extLst>
          </p:cNvPr>
          <p:cNvSpPr>
            <a:spLocks noGrp="1"/>
          </p:cNvSpPr>
          <p:nvPr>
            <p:ph idx="1"/>
          </p:nvPr>
        </p:nvSpPr>
        <p:spPr>
          <a:xfrm>
            <a:off x="395536" y="771551"/>
            <a:ext cx="8424936" cy="3888432"/>
          </a:xfrm>
        </p:spPr>
        <p:txBody>
          <a:bodyPr>
            <a:normAutofit/>
          </a:bodyPr>
          <a:lstStyle/>
          <a:p>
            <a:r>
              <a:rPr lang="en-US" dirty="0"/>
              <a:t>Patron Greg Brady has role “Patron” in the Law Library.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9641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4EA83D-EC10-4879-9DF1-C71D55DBFFAE}"/>
              </a:ext>
            </a:extLst>
          </p:cNvPr>
          <p:cNvPicPr>
            <a:picLocks noChangeAspect="1"/>
          </p:cNvPicPr>
          <p:nvPr/>
        </p:nvPicPr>
        <p:blipFill>
          <a:blip r:embed="rId2"/>
          <a:stretch>
            <a:fillRect/>
          </a:stretch>
        </p:blipFill>
        <p:spPr>
          <a:xfrm>
            <a:off x="0" y="2592066"/>
            <a:ext cx="9144000" cy="2139924"/>
          </a:xfrm>
          <a:prstGeom prst="rect">
            <a:avLst/>
          </a:prstGeom>
        </p:spPr>
      </p:pic>
      <p:pic>
        <p:nvPicPr>
          <p:cNvPr id="4" name="Picture 3">
            <a:extLst>
              <a:ext uri="{FF2B5EF4-FFF2-40B4-BE49-F238E27FC236}">
                <a16:creationId xmlns:a16="http://schemas.microsoft.com/office/drawing/2014/main" id="{9B82E252-74C6-4543-839A-87F2B1DEBE28}"/>
              </a:ext>
            </a:extLst>
          </p:cNvPr>
          <p:cNvPicPr>
            <a:picLocks noChangeAspect="1"/>
          </p:cNvPicPr>
          <p:nvPr/>
        </p:nvPicPr>
        <p:blipFill>
          <a:blip r:embed="rId3"/>
          <a:stretch>
            <a:fillRect/>
          </a:stretch>
        </p:blipFill>
        <p:spPr>
          <a:xfrm>
            <a:off x="7849" y="1668601"/>
            <a:ext cx="9144000" cy="918102"/>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sp>
        <p:nvSpPr>
          <p:cNvPr id="11" name="Rectangle 10">
            <a:extLst>
              <a:ext uri="{FF2B5EF4-FFF2-40B4-BE49-F238E27FC236}">
                <a16:creationId xmlns:a16="http://schemas.microsoft.com/office/drawing/2014/main" id="{C26D010C-F506-4C83-8742-F232EA542DCB}"/>
              </a:ext>
            </a:extLst>
          </p:cNvPr>
          <p:cNvSpPr/>
          <p:nvPr/>
        </p:nvSpPr>
        <p:spPr>
          <a:xfrm>
            <a:off x="683568" y="1668777"/>
            <a:ext cx="1296144" cy="29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2" name="Rectangle 11">
            <a:extLst>
              <a:ext uri="{FF2B5EF4-FFF2-40B4-BE49-F238E27FC236}">
                <a16:creationId xmlns:a16="http://schemas.microsoft.com/office/drawing/2014/main" id="{86004BD5-53B6-4A19-BD9D-E50E4BEBE810}"/>
              </a:ext>
            </a:extLst>
          </p:cNvPr>
          <p:cNvSpPr/>
          <p:nvPr/>
        </p:nvSpPr>
        <p:spPr>
          <a:xfrm>
            <a:off x="4576104" y="4217301"/>
            <a:ext cx="1004007" cy="29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3" name="Rectangle 12">
            <a:extLst>
              <a:ext uri="{FF2B5EF4-FFF2-40B4-BE49-F238E27FC236}">
                <a16:creationId xmlns:a16="http://schemas.microsoft.com/office/drawing/2014/main" id="{6E2C16DF-EDC2-43FD-A8F9-44AE0ADD1FC5}"/>
              </a:ext>
            </a:extLst>
          </p:cNvPr>
          <p:cNvSpPr/>
          <p:nvPr/>
        </p:nvSpPr>
        <p:spPr>
          <a:xfrm>
            <a:off x="4572000" y="3887288"/>
            <a:ext cx="1004007" cy="29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4" name="Content Placeholder 3">
            <a:extLst>
              <a:ext uri="{FF2B5EF4-FFF2-40B4-BE49-F238E27FC236}">
                <a16:creationId xmlns:a16="http://schemas.microsoft.com/office/drawing/2014/main" id="{6861E50D-FDAC-4909-BE44-AE18A39778AB}"/>
              </a:ext>
            </a:extLst>
          </p:cNvPr>
          <p:cNvSpPr>
            <a:spLocks noGrp="1"/>
          </p:cNvSpPr>
          <p:nvPr>
            <p:ph idx="1"/>
          </p:nvPr>
        </p:nvSpPr>
        <p:spPr>
          <a:xfrm>
            <a:off x="367381" y="674446"/>
            <a:ext cx="8424936" cy="918101"/>
          </a:xfrm>
        </p:spPr>
        <p:txBody>
          <a:bodyPr>
            <a:normAutofit/>
          </a:bodyPr>
          <a:lstStyle/>
          <a:p>
            <a:r>
              <a:rPr lang="en-US" dirty="0"/>
              <a:t>Patron Moshe Ben </a:t>
            </a:r>
            <a:r>
              <a:rPr lang="en-US" dirty="0" err="1"/>
              <a:t>Maimon</a:t>
            </a:r>
            <a:r>
              <a:rPr lang="en-US" dirty="0"/>
              <a:t> has role “Patron” in the Medical Library  </a:t>
            </a:r>
            <a:r>
              <a:rPr lang="en-US" b="1" dirty="0"/>
              <a:t>and</a:t>
            </a:r>
            <a:r>
              <a:rPr lang="en-US" dirty="0"/>
              <a:t> the Law Library</a:t>
            </a:r>
          </a:p>
          <a:p>
            <a:endParaRPr lang="en-US" dirty="0"/>
          </a:p>
          <a:p>
            <a:endParaRPr lang="en-US" dirty="0"/>
          </a:p>
          <a:p>
            <a:endParaRPr lang="en-US" dirty="0"/>
          </a:p>
        </p:txBody>
      </p:sp>
    </p:spTree>
    <p:extLst>
      <p:ext uri="{BB962C8B-B14F-4D97-AF65-F5344CB8AC3E}">
        <p14:creationId xmlns:p14="http://schemas.microsoft.com/office/powerpoint/2010/main" val="153121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Item barcode 20211214-001 is in the Law Library.</a:t>
            </a:r>
          </a:p>
          <a:p>
            <a:r>
              <a:rPr lang="en-US" dirty="0"/>
              <a:t>Item barcode 20211214-002 is in the Medical Library.</a:t>
            </a:r>
          </a:p>
          <a:p>
            <a:endParaRPr lang="en-US" dirty="0"/>
          </a:p>
          <a:p>
            <a:endParaRPr lang="en-US" dirty="0"/>
          </a:p>
          <a:p>
            <a:endParaRPr lang="en-US" dirty="0"/>
          </a:p>
        </p:txBody>
      </p:sp>
    </p:spTree>
    <p:extLst>
      <p:ext uri="{BB962C8B-B14F-4D97-AF65-F5344CB8AC3E}">
        <p14:creationId xmlns:p14="http://schemas.microsoft.com/office/powerpoint/2010/main" val="370750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pic>
        <p:nvPicPr>
          <p:cNvPr id="7" name="Picture 6">
            <a:extLst>
              <a:ext uri="{FF2B5EF4-FFF2-40B4-BE49-F238E27FC236}">
                <a16:creationId xmlns:a16="http://schemas.microsoft.com/office/drawing/2014/main" id="{42983284-9AC6-43CF-A0B5-C2FDAD9F8A9D}"/>
              </a:ext>
            </a:extLst>
          </p:cNvPr>
          <p:cNvPicPr>
            <a:picLocks noChangeAspect="1"/>
          </p:cNvPicPr>
          <p:nvPr/>
        </p:nvPicPr>
        <p:blipFill>
          <a:blip r:embed="rId2"/>
          <a:stretch>
            <a:fillRect/>
          </a:stretch>
        </p:blipFill>
        <p:spPr>
          <a:xfrm>
            <a:off x="0" y="1336973"/>
            <a:ext cx="9144000" cy="3251001"/>
          </a:xfrm>
          <a:prstGeom prst="rect">
            <a:avLst/>
          </a:prstGeom>
          <a:ln>
            <a:solidFill>
              <a:schemeClr val="tx1"/>
            </a:solidFill>
          </a:ln>
        </p:spPr>
      </p:pic>
      <p:sp>
        <p:nvSpPr>
          <p:cNvPr id="8" name="Rectangle 7">
            <a:extLst>
              <a:ext uri="{FF2B5EF4-FFF2-40B4-BE49-F238E27FC236}">
                <a16:creationId xmlns:a16="http://schemas.microsoft.com/office/drawing/2014/main" id="{A17C276F-63A0-4707-941C-6D0407CB0F2E}"/>
              </a:ext>
            </a:extLst>
          </p:cNvPr>
          <p:cNvSpPr/>
          <p:nvPr/>
        </p:nvSpPr>
        <p:spPr>
          <a:xfrm>
            <a:off x="569028" y="2314402"/>
            <a:ext cx="15841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17EBA8F0-D22C-42D3-949E-90F21B9B8896}"/>
              </a:ext>
            </a:extLst>
          </p:cNvPr>
          <p:cNvSpPr>
            <a:spLocks noGrp="1"/>
          </p:cNvSpPr>
          <p:nvPr>
            <p:ph idx="1"/>
          </p:nvPr>
        </p:nvSpPr>
        <p:spPr>
          <a:xfrm>
            <a:off x="395536" y="771551"/>
            <a:ext cx="8424936" cy="565422"/>
          </a:xfrm>
        </p:spPr>
        <p:txBody>
          <a:bodyPr>
            <a:normAutofit/>
          </a:bodyPr>
          <a:lstStyle/>
          <a:p>
            <a:r>
              <a:rPr lang="en-US" dirty="0"/>
              <a:t>Item barcode 20211214-001 is in the Law Library.</a:t>
            </a:r>
          </a:p>
        </p:txBody>
      </p:sp>
    </p:spTree>
    <p:extLst>
      <p:ext uri="{BB962C8B-B14F-4D97-AF65-F5344CB8AC3E}">
        <p14:creationId xmlns:p14="http://schemas.microsoft.com/office/powerpoint/2010/main" val="255847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pic>
        <p:nvPicPr>
          <p:cNvPr id="4" name="Picture 3">
            <a:extLst>
              <a:ext uri="{FF2B5EF4-FFF2-40B4-BE49-F238E27FC236}">
                <a16:creationId xmlns:a16="http://schemas.microsoft.com/office/drawing/2014/main" id="{8C44A8E7-40FD-45F8-809B-4EFA2D046D6E}"/>
              </a:ext>
            </a:extLst>
          </p:cNvPr>
          <p:cNvPicPr>
            <a:picLocks noChangeAspect="1"/>
          </p:cNvPicPr>
          <p:nvPr/>
        </p:nvPicPr>
        <p:blipFill>
          <a:blip r:embed="rId2"/>
          <a:stretch>
            <a:fillRect/>
          </a:stretch>
        </p:blipFill>
        <p:spPr>
          <a:xfrm>
            <a:off x="0" y="1579540"/>
            <a:ext cx="9144000" cy="3119298"/>
          </a:xfrm>
          <a:prstGeom prst="rect">
            <a:avLst/>
          </a:prstGeom>
          <a:ln>
            <a:solidFill>
              <a:schemeClr val="tx1"/>
            </a:solidFill>
          </a:ln>
        </p:spPr>
      </p:pic>
      <p:sp>
        <p:nvSpPr>
          <p:cNvPr id="5" name="Rectangle 4">
            <a:extLst>
              <a:ext uri="{FF2B5EF4-FFF2-40B4-BE49-F238E27FC236}">
                <a16:creationId xmlns:a16="http://schemas.microsoft.com/office/drawing/2014/main" id="{2C6DCE94-5C09-4B5B-8E9A-548FE8C3B7B1}"/>
              </a:ext>
            </a:extLst>
          </p:cNvPr>
          <p:cNvSpPr/>
          <p:nvPr/>
        </p:nvSpPr>
        <p:spPr>
          <a:xfrm>
            <a:off x="611560" y="2408891"/>
            <a:ext cx="15841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63272FED-50F7-4354-A693-ADDD9BE4D4CC}"/>
              </a:ext>
            </a:extLst>
          </p:cNvPr>
          <p:cNvSpPr>
            <a:spLocks noGrp="1"/>
          </p:cNvSpPr>
          <p:nvPr>
            <p:ph idx="1"/>
          </p:nvPr>
        </p:nvSpPr>
        <p:spPr>
          <a:xfrm>
            <a:off x="395536" y="771551"/>
            <a:ext cx="8424936" cy="576065"/>
          </a:xfrm>
        </p:spPr>
        <p:txBody>
          <a:bodyPr>
            <a:normAutofit/>
          </a:bodyPr>
          <a:lstStyle/>
          <a:p>
            <a:r>
              <a:rPr lang="en-US" dirty="0"/>
              <a:t>Item barcode 20211214-002 is in the Medical Library.</a:t>
            </a:r>
          </a:p>
          <a:p>
            <a:endParaRPr lang="en-US" dirty="0"/>
          </a:p>
        </p:txBody>
      </p:sp>
    </p:spTree>
    <p:extLst>
      <p:ext uri="{BB962C8B-B14F-4D97-AF65-F5344CB8AC3E}">
        <p14:creationId xmlns:p14="http://schemas.microsoft.com/office/powerpoint/2010/main" val="161298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526473" y="3319778"/>
            <a:ext cx="8005967" cy="1240583"/>
          </a:xfrm>
        </p:spPr>
        <p:txBody>
          <a:bodyPr/>
          <a:lstStyle/>
          <a:p>
            <a:r>
              <a:rPr lang="en-US" dirty="0"/>
              <a:t>Patrons can loan items only according to their scope</a:t>
            </a:r>
            <a:br>
              <a:rPr lang="en-US" dirty="0"/>
            </a:br>
            <a:endParaRPr lang="en-US" dirty="0"/>
          </a:p>
        </p:txBody>
      </p:sp>
    </p:spTree>
    <p:extLst>
      <p:ext uri="{BB962C8B-B14F-4D97-AF65-F5344CB8AC3E}">
        <p14:creationId xmlns:p14="http://schemas.microsoft.com/office/powerpoint/2010/main" val="4022813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Patrons can loan items only according to their scope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It is possible to limit the items which a patron can loan according to the library of the item.</a:t>
            </a:r>
          </a:p>
          <a:p>
            <a:r>
              <a:rPr lang="en-US" dirty="0"/>
              <a:t>This is done by using the scope of the Patron role.</a:t>
            </a:r>
          </a:p>
          <a:p>
            <a:r>
              <a:rPr lang="en-US" dirty="0"/>
              <a:t>We saw that Marsha Brady has one patron role and it is in library “Medical Library”.  This means that she can only loan items from the Medical Library.</a:t>
            </a:r>
          </a:p>
          <a:p>
            <a:r>
              <a:rPr lang="en-US" dirty="0"/>
              <a:t>We saw that Greg Brady has one patron role and it is in library “Law Library”.  This means that he can only loan items from the Law Library.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5118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grpSp>
      <p:pic>
        <p:nvPicPr>
          <p:cNvPr id="3" name="Picture 2">
            <a:extLst>
              <a:ext uri="{FF2B5EF4-FFF2-40B4-BE49-F238E27FC236}">
                <a16:creationId xmlns:a16="http://schemas.microsoft.com/office/drawing/2014/main" id="{334CEB69-7CD0-426D-B299-4E18C3EFFBAE}"/>
              </a:ext>
            </a:extLst>
          </p:cNvPr>
          <p:cNvPicPr>
            <a:picLocks noChangeAspect="1"/>
          </p:cNvPicPr>
          <p:nvPr/>
        </p:nvPicPr>
        <p:blipFill>
          <a:blip r:embed="rId3"/>
          <a:stretch>
            <a:fillRect/>
          </a:stretch>
        </p:blipFill>
        <p:spPr>
          <a:xfrm>
            <a:off x="107504" y="131233"/>
            <a:ext cx="5244444" cy="4850793"/>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150168" y="772181"/>
            <a:ext cx="8880701" cy="4117320"/>
          </a:xfrm>
        </p:spPr>
        <p:txBody>
          <a:bodyPr>
            <a:normAutofit/>
          </a:bodyPr>
          <a:lstStyle/>
          <a:p>
            <a:r>
              <a:rPr lang="en-US" sz="1800" dirty="0"/>
              <a:t>Introduction</a:t>
            </a:r>
          </a:p>
          <a:p>
            <a:r>
              <a:rPr lang="en-US" sz="1800" dirty="0"/>
              <a:t>The sample staff users, patrons and items</a:t>
            </a:r>
          </a:p>
          <a:p>
            <a:r>
              <a:rPr lang="en-US" sz="1800" dirty="0"/>
              <a:t>Patrons can loan items only according to their scope (existed already and not parameter-dependent)</a:t>
            </a:r>
          </a:p>
          <a:p>
            <a:r>
              <a:rPr lang="en-US" sz="1800" dirty="0"/>
              <a:t>Staff users can loan to patrons only items associated with a circulation desk for which they have permission (existed already and not parameter-dependent)</a:t>
            </a:r>
          </a:p>
          <a:p>
            <a:r>
              <a:rPr lang="en-US" sz="1800" dirty="0"/>
              <a:t>Viewing patron loans restricted by library (</a:t>
            </a:r>
            <a:r>
              <a:rPr lang="en-US" sz="1800" b="1" dirty="0">
                <a:solidFill>
                  <a:srgbClr val="FF0000"/>
                </a:solidFill>
              </a:rPr>
              <a:t>New</a:t>
            </a:r>
            <a:r>
              <a:rPr lang="en-US" sz="1800" dirty="0"/>
              <a:t>)</a:t>
            </a:r>
          </a:p>
          <a:p>
            <a:r>
              <a:rPr lang="en-US" sz="1800" dirty="0"/>
              <a:t>Viewing patron requests restricted by library (</a:t>
            </a:r>
            <a:r>
              <a:rPr lang="en-US" sz="1800" b="1" dirty="0">
                <a:solidFill>
                  <a:srgbClr val="FF0000"/>
                </a:solidFill>
              </a:rPr>
              <a:t>New</a:t>
            </a:r>
            <a:r>
              <a:rPr lang="en-US" sz="1800" dirty="0"/>
              <a:t>)</a:t>
            </a:r>
          </a:p>
          <a:p>
            <a:r>
              <a:rPr lang="en-US" sz="1800" dirty="0"/>
              <a:t>Creating and Viewing Fines and Fees restricted by library (</a:t>
            </a:r>
            <a:r>
              <a:rPr lang="en-US" sz="1800" b="1" dirty="0">
                <a:solidFill>
                  <a:srgbClr val="FF0000"/>
                </a:solidFill>
              </a:rPr>
              <a:t>New</a:t>
            </a:r>
            <a:r>
              <a:rPr lang="en-US" sz="1800" dirty="0"/>
              <a:t>)</a:t>
            </a:r>
          </a:p>
          <a:p>
            <a:r>
              <a:rPr lang="en-US" sz="1800" dirty="0"/>
              <a:t>Creating and Viewing Notes restricted by library (</a:t>
            </a:r>
            <a:r>
              <a:rPr lang="en-US" sz="1800" b="1" dirty="0">
                <a:solidFill>
                  <a:srgbClr val="FF0000"/>
                </a:solidFill>
              </a:rPr>
              <a:t>New</a:t>
            </a:r>
            <a:r>
              <a:rPr lang="en-US" sz="1800" dirty="0"/>
              <a:t>)</a:t>
            </a:r>
          </a:p>
          <a:p>
            <a:r>
              <a:rPr lang="en-US" sz="1800" dirty="0"/>
              <a:t>Creating and Viewing Blocks restricted by library (</a:t>
            </a:r>
            <a:r>
              <a:rPr lang="en-US" sz="1800" b="1" dirty="0">
                <a:solidFill>
                  <a:srgbClr val="FF0000"/>
                </a:solidFill>
              </a:rPr>
              <a:t>New</a:t>
            </a:r>
            <a:r>
              <a:rPr lang="en-US" sz="1800" dirty="0"/>
              <a:t>)</a:t>
            </a:r>
          </a:p>
          <a:p>
            <a:r>
              <a:rPr lang="en-US" sz="1800" dirty="0"/>
              <a:t>Creating and Viewing Attachments restricted by library (</a:t>
            </a:r>
            <a:r>
              <a:rPr lang="en-US" sz="1800" b="1" dirty="0">
                <a:solidFill>
                  <a:srgbClr val="FF0000"/>
                </a:solidFill>
              </a:rPr>
              <a:t>New</a:t>
            </a:r>
            <a:r>
              <a:rPr lang="en-US" sz="1800" dirty="0"/>
              <a:t>)</a:t>
            </a:r>
          </a:p>
          <a:p>
            <a:endParaRPr lang="en-US" sz="1800" dirty="0"/>
          </a:p>
          <a:p>
            <a:endParaRPr lang="en-US" sz="1800" dirty="0"/>
          </a:p>
        </p:txBody>
      </p:sp>
      <p:sp>
        <p:nvSpPr>
          <p:cNvPr id="2" name="TextBox 1">
            <a:extLst>
              <a:ext uri="{FF2B5EF4-FFF2-40B4-BE49-F238E27FC236}">
                <a16:creationId xmlns:a16="http://schemas.microsoft.com/office/drawing/2014/main" id="{6FF7515E-B199-41BA-92B5-95550EC245BB}"/>
              </a:ext>
            </a:extLst>
          </p:cNvPr>
          <p:cNvSpPr txBox="1"/>
          <p:nvPr/>
        </p:nvSpPr>
        <p:spPr>
          <a:xfrm>
            <a:off x="4572000" y="131233"/>
            <a:ext cx="4032448" cy="1200329"/>
          </a:xfrm>
          <a:prstGeom prst="rect">
            <a:avLst/>
          </a:prstGeom>
          <a:solidFill>
            <a:srgbClr val="FFFF00"/>
          </a:solidFill>
          <a:ln>
            <a:solidFill>
              <a:schemeClr val="accent1"/>
            </a:solidFill>
          </a:ln>
        </p:spPr>
        <p:txBody>
          <a:bodyPr wrap="square" rtlCol="0">
            <a:spAutoFit/>
          </a:bodyPr>
          <a:lstStyle/>
          <a:p>
            <a:r>
              <a:rPr lang="en-US" dirty="0"/>
              <a:t>All features listed here as “New” require that a system-wide customer parameter be defined.  To have this parameter defined please contact Ex Libris support.</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Patrons can loan items only according to their scope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Item barcode 20211214-001 (in the Law Library)  cannot be loaned to Marsha Brady because she has a patron role only in the Medical Library.</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02F469FE-35BE-42B3-B862-038643355A6B}"/>
              </a:ext>
            </a:extLst>
          </p:cNvPr>
          <p:cNvPicPr>
            <a:picLocks noChangeAspect="1"/>
          </p:cNvPicPr>
          <p:nvPr/>
        </p:nvPicPr>
        <p:blipFill>
          <a:blip r:embed="rId2"/>
          <a:stretch>
            <a:fillRect/>
          </a:stretch>
        </p:blipFill>
        <p:spPr>
          <a:xfrm>
            <a:off x="0" y="2139702"/>
            <a:ext cx="9144000" cy="2352483"/>
          </a:xfrm>
          <a:prstGeom prst="rect">
            <a:avLst/>
          </a:prstGeom>
        </p:spPr>
      </p:pic>
    </p:spTree>
    <p:extLst>
      <p:ext uri="{BB962C8B-B14F-4D97-AF65-F5344CB8AC3E}">
        <p14:creationId xmlns:p14="http://schemas.microsoft.com/office/powerpoint/2010/main" val="127346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BD975-026A-4555-9416-214F1BAD096A}"/>
              </a:ext>
            </a:extLst>
          </p:cNvPr>
          <p:cNvPicPr>
            <a:picLocks noChangeAspect="1"/>
          </p:cNvPicPr>
          <p:nvPr/>
        </p:nvPicPr>
        <p:blipFill>
          <a:blip r:embed="rId2"/>
          <a:stretch>
            <a:fillRect/>
          </a:stretch>
        </p:blipFill>
        <p:spPr>
          <a:xfrm>
            <a:off x="310112" y="1663528"/>
            <a:ext cx="8424936" cy="29593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Patrons can loan items only according to their scope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Item barcode 20211214-001 (in the Law Library) can be loaned to Greg Brady because his patron role is in the Law library.  </a:t>
            </a:r>
          </a:p>
          <a:p>
            <a:endParaRPr lang="en-US" dirty="0"/>
          </a:p>
          <a:p>
            <a:endParaRPr lang="en-US" dirty="0"/>
          </a:p>
          <a:p>
            <a:endParaRPr lang="en-US" dirty="0"/>
          </a:p>
        </p:txBody>
      </p:sp>
      <p:sp>
        <p:nvSpPr>
          <p:cNvPr id="7" name="Rectangle 6">
            <a:extLst>
              <a:ext uri="{FF2B5EF4-FFF2-40B4-BE49-F238E27FC236}">
                <a16:creationId xmlns:a16="http://schemas.microsoft.com/office/drawing/2014/main" id="{3C468B86-766A-4662-AB13-A341FB1113F2}"/>
              </a:ext>
            </a:extLst>
          </p:cNvPr>
          <p:cNvSpPr/>
          <p:nvPr/>
        </p:nvSpPr>
        <p:spPr>
          <a:xfrm>
            <a:off x="539552" y="2120758"/>
            <a:ext cx="504056" cy="3069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A417F8-515D-4ADC-AC58-4CC6C94D9225}"/>
              </a:ext>
            </a:extLst>
          </p:cNvPr>
          <p:cNvSpPr/>
          <p:nvPr/>
        </p:nvSpPr>
        <p:spPr>
          <a:xfrm>
            <a:off x="7707022" y="3241088"/>
            <a:ext cx="82541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78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Patrons can loan items only according to their scope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Item barcode 20211214-002 (in the Medical Library)  cannot be loaned to Greg Brady because he has a patron role only in the Law Library.</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02F469FE-35BE-42B3-B862-038643355A6B}"/>
              </a:ext>
            </a:extLst>
          </p:cNvPr>
          <p:cNvPicPr>
            <a:picLocks noChangeAspect="1"/>
          </p:cNvPicPr>
          <p:nvPr/>
        </p:nvPicPr>
        <p:blipFill>
          <a:blip r:embed="rId2"/>
          <a:stretch>
            <a:fillRect/>
          </a:stretch>
        </p:blipFill>
        <p:spPr>
          <a:xfrm>
            <a:off x="0" y="2139702"/>
            <a:ext cx="9144000" cy="2352483"/>
          </a:xfrm>
          <a:prstGeom prst="rect">
            <a:avLst/>
          </a:prstGeom>
        </p:spPr>
      </p:pic>
    </p:spTree>
    <p:extLst>
      <p:ext uri="{BB962C8B-B14F-4D97-AF65-F5344CB8AC3E}">
        <p14:creationId xmlns:p14="http://schemas.microsoft.com/office/powerpoint/2010/main" val="310769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1F53A5-3D82-44D6-92EC-EA9DDC0C9647}"/>
              </a:ext>
            </a:extLst>
          </p:cNvPr>
          <p:cNvPicPr>
            <a:picLocks noChangeAspect="1"/>
          </p:cNvPicPr>
          <p:nvPr/>
        </p:nvPicPr>
        <p:blipFill>
          <a:blip r:embed="rId2"/>
          <a:stretch>
            <a:fillRect/>
          </a:stretch>
        </p:blipFill>
        <p:spPr>
          <a:xfrm>
            <a:off x="0" y="1647581"/>
            <a:ext cx="9144000" cy="315641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Patrons can loan items only according to their scope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771551"/>
            <a:ext cx="8712968" cy="1224135"/>
          </a:xfrm>
        </p:spPr>
        <p:txBody>
          <a:bodyPr>
            <a:normAutofit/>
          </a:bodyPr>
          <a:lstStyle/>
          <a:p>
            <a:r>
              <a:rPr lang="en-US" dirty="0"/>
              <a:t>Item barcode 20211214-002 (in the Medical Library) can be loaned to Marsha Brady because her patron role is in the Medical library.  </a:t>
            </a:r>
          </a:p>
        </p:txBody>
      </p:sp>
      <p:sp>
        <p:nvSpPr>
          <p:cNvPr id="7" name="Rectangle 6">
            <a:extLst>
              <a:ext uri="{FF2B5EF4-FFF2-40B4-BE49-F238E27FC236}">
                <a16:creationId xmlns:a16="http://schemas.microsoft.com/office/drawing/2014/main" id="{3C468B86-766A-4662-AB13-A341FB1113F2}"/>
              </a:ext>
            </a:extLst>
          </p:cNvPr>
          <p:cNvSpPr/>
          <p:nvPr/>
        </p:nvSpPr>
        <p:spPr>
          <a:xfrm>
            <a:off x="7884368" y="3363838"/>
            <a:ext cx="93610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A417F8-515D-4ADC-AC58-4CC6C94D9225}"/>
              </a:ext>
            </a:extLst>
          </p:cNvPr>
          <p:cNvSpPr/>
          <p:nvPr/>
        </p:nvSpPr>
        <p:spPr>
          <a:xfrm>
            <a:off x="6228184" y="4083918"/>
            <a:ext cx="576064" cy="341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89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74951D-FA7C-492F-8953-CD3C1E501262}"/>
              </a:ext>
            </a:extLst>
          </p:cNvPr>
          <p:cNvPicPr>
            <a:picLocks noChangeAspect="1"/>
          </p:cNvPicPr>
          <p:nvPr/>
        </p:nvPicPr>
        <p:blipFill>
          <a:blip r:embed="rId2"/>
          <a:stretch>
            <a:fillRect/>
          </a:stretch>
        </p:blipFill>
        <p:spPr>
          <a:xfrm>
            <a:off x="549558" y="1580926"/>
            <a:ext cx="8116892" cy="317673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Patrons can loan items only according to their scope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771551"/>
            <a:ext cx="8712968" cy="1224135"/>
          </a:xfrm>
        </p:spPr>
        <p:txBody>
          <a:bodyPr>
            <a:normAutofit/>
          </a:bodyPr>
          <a:lstStyle/>
          <a:p>
            <a:r>
              <a:rPr lang="en-US" dirty="0"/>
              <a:t>Moshe Ben </a:t>
            </a:r>
            <a:r>
              <a:rPr lang="en-US" dirty="0" err="1"/>
              <a:t>Maimon</a:t>
            </a:r>
            <a:r>
              <a:rPr lang="en-US" dirty="0"/>
              <a:t> can loan items in either the Law Library or the Medical Library because he has a patron role in both. </a:t>
            </a:r>
          </a:p>
        </p:txBody>
      </p:sp>
      <p:sp>
        <p:nvSpPr>
          <p:cNvPr id="7" name="Rectangle 6">
            <a:extLst>
              <a:ext uri="{FF2B5EF4-FFF2-40B4-BE49-F238E27FC236}">
                <a16:creationId xmlns:a16="http://schemas.microsoft.com/office/drawing/2014/main" id="{3C468B86-766A-4662-AB13-A341FB1113F2}"/>
              </a:ext>
            </a:extLst>
          </p:cNvPr>
          <p:cNvSpPr/>
          <p:nvPr/>
        </p:nvSpPr>
        <p:spPr>
          <a:xfrm>
            <a:off x="6012160" y="3795886"/>
            <a:ext cx="449796" cy="341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A417F8-515D-4ADC-AC58-4CC6C94D9225}"/>
              </a:ext>
            </a:extLst>
          </p:cNvPr>
          <p:cNvSpPr/>
          <p:nvPr/>
        </p:nvSpPr>
        <p:spPr>
          <a:xfrm>
            <a:off x="7308304" y="3035578"/>
            <a:ext cx="1152128" cy="616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D11E534-49E4-454C-9544-9AF9A699B431}"/>
              </a:ext>
            </a:extLst>
          </p:cNvPr>
          <p:cNvSpPr/>
          <p:nvPr/>
        </p:nvSpPr>
        <p:spPr>
          <a:xfrm>
            <a:off x="6012160" y="4289410"/>
            <a:ext cx="449796" cy="341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7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526473" y="3319778"/>
            <a:ext cx="8005967" cy="1240583"/>
          </a:xfrm>
        </p:spPr>
        <p:txBody>
          <a:bodyPr/>
          <a:lstStyle/>
          <a:p>
            <a:r>
              <a:rPr lang="en-US" dirty="0"/>
              <a:t>Staff users can loan to patrons only items associated with a circulation desk for which they have permission</a:t>
            </a:r>
            <a:br>
              <a:rPr lang="en-US" dirty="0"/>
            </a:br>
            <a:endParaRPr lang="en-US" dirty="0"/>
          </a:p>
        </p:txBody>
      </p:sp>
    </p:spTree>
    <p:extLst>
      <p:ext uri="{BB962C8B-B14F-4D97-AF65-F5344CB8AC3E}">
        <p14:creationId xmlns:p14="http://schemas.microsoft.com/office/powerpoint/2010/main" val="380995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1400" dirty="0"/>
              <a:t>Staff users can loan to patrons only items associated with a circulation desk for which they have permission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We saw that our two staff users have permission for one circulation desk each:</a:t>
            </a:r>
          </a:p>
          <a:p>
            <a:r>
              <a:rPr lang="en-US" dirty="0"/>
              <a:t>Elly May </a:t>
            </a:r>
            <a:r>
              <a:rPr lang="en-US" dirty="0" err="1"/>
              <a:t>Clampett</a:t>
            </a:r>
            <a:r>
              <a:rPr lang="en-US" dirty="0"/>
              <a:t> is </a:t>
            </a:r>
          </a:p>
          <a:p>
            <a:pPr lvl="1"/>
            <a:r>
              <a:rPr lang="en-US" dirty="0"/>
              <a:t>Circulation Desk Manager in scope </a:t>
            </a:r>
            <a:r>
              <a:rPr lang="en-US" b="1" dirty="0"/>
              <a:t>Law</a:t>
            </a:r>
            <a:r>
              <a:rPr lang="en-US" dirty="0"/>
              <a:t> Library</a:t>
            </a:r>
          </a:p>
          <a:p>
            <a:pPr lvl="1"/>
            <a:r>
              <a:rPr lang="en-US" dirty="0"/>
              <a:t>Circulation Desk Operator in scope </a:t>
            </a:r>
            <a:r>
              <a:rPr lang="en-US" b="1" dirty="0"/>
              <a:t>Law</a:t>
            </a:r>
            <a:r>
              <a:rPr lang="en-US" dirty="0"/>
              <a:t> Library</a:t>
            </a:r>
          </a:p>
          <a:p>
            <a:r>
              <a:rPr lang="en-US" dirty="0"/>
              <a:t>Jethro Bodine is</a:t>
            </a:r>
          </a:p>
          <a:p>
            <a:pPr lvl="1"/>
            <a:r>
              <a:rPr lang="en-US" dirty="0"/>
              <a:t>Circulation Desk Manager in scope </a:t>
            </a:r>
            <a:r>
              <a:rPr lang="en-US" b="1" dirty="0"/>
              <a:t>Medical</a:t>
            </a:r>
            <a:r>
              <a:rPr lang="en-US" dirty="0"/>
              <a:t> Library</a:t>
            </a:r>
          </a:p>
          <a:p>
            <a:pPr lvl="1"/>
            <a:r>
              <a:rPr lang="en-US" dirty="0"/>
              <a:t>Circulation Desk Operator in scope </a:t>
            </a:r>
            <a:r>
              <a:rPr lang="en-US" b="1" dirty="0"/>
              <a:t>Medical</a:t>
            </a:r>
            <a:r>
              <a:rPr lang="en-US" dirty="0"/>
              <a:t> Library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9228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1400" dirty="0"/>
              <a:t>Staff users can loan to patrons only items associated with a circulation desk for which they have permission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When Elly May </a:t>
            </a:r>
            <a:r>
              <a:rPr lang="en-US" dirty="0" err="1"/>
              <a:t>Clampett</a:t>
            </a:r>
            <a:r>
              <a:rPr lang="en-US" dirty="0"/>
              <a:t> is logged in, she can only access the Law Library Circulation Desk</a:t>
            </a:r>
          </a:p>
          <a:p>
            <a:endParaRPr lang="en-US" dirty="0"/>
          </a:p>
          <a:p>
            <a:endParaRPr lang="en-US" dirty="0"/>
          </a:p>
          <a:p>
            <a:endParaRPr lang="en-US" dirty="0"/>
          </a:p>
        </p:txBody>
      </p:sp>
      <p:pic>
        <p:nvPicPr>
          <p:cNvPr id="8" name="Picture 7">
            <a:extLst>
              <a:ext uri="{FF2B5EF4-FFF2-40B4-BE49-F238E27FC236}">
                <a16:creationId xmlns:a16="http://schemas.microsoft.com/office/drawing/2014/main" id="{A734B4BA-F3DE-4291-A479-7A93226809BB}"/>
              </a:ext>
            </a:extLst>
          </p:cNvPr>
          <p:cNvPicPr>
            <a:picLocks noChangeAspect="1"/>
          </p:cNvPicPr>
          <p:nvPr/>
        </p:nvPicPr>
        <p:blipFill>
          <a:blip r:embed="rId2"/>
          <a:stretch>
            <a:fillRect/>
          </a:stretch>
        </p:blipFill>
        <p:spPr>
          <a:xfrm>
            <a:off x="2603746" y="1735014"/>
            <a:ext cx="3936508" cy="2780952"/>
          </a:xfrm>
          <a:prstGeom prst="rect">
            <a:avLst/>
          </a:prstGeom>
        </p:spPr>
      </p:pic>
    </p:spTree>
    <p:extLst>
      <p:ext uri="{BB962C8B-B14F-4D97-AF65-F5344CB8AC3E}">
        <p14:creationId xmlns:p14="http://schemas.microsoft.com/office/powerpoint/2010/main" val="220405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1400" dirty="0"/>
              <a:t>Staff users can loan to patrons only items associated with a circulation desk for which they have permission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When Jethro Bodine is logged in, he can only access the Medical Library Circulation Desk</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B167D1AC-FF03-4AE1-98DE-32E4A825FF0A}"/>
              </a:ext>
            </a:extLst>
          </p:cNvPr>
          <p:cNvPicPr>
            <a:picLocks noChangeAspect="1"/>
          </p:cNvPicPr>
          <p:nvPr/>
        </p:nvPicPr>
        <p:blipFill>
          <a:blip r:embed="rId2"/>
          <a:stretch>
            <a:fillRect/>
          </a:stretch>
        </p:blipFill>
        <p:spPr>
          <a:xfrm>
            <a:off x="2557210" y="1712894"/>
            <a:ext cx="4101587" cy="2869841"/>
          </a:xfrm>
          <a:prstGeom prst="rect">
            <a:avLst/>
          </a:prstGeom>
        </p:spPr>
      </p:pic>
    </p:spTree>
    <p:extLst>
      <p:ext uri="{BB962C8B-B14F-4D97-AF65-F5344CB8AC3E}">
        <p14:creationId xmlns:p14="http://schemas.microsoft.com/office/powerpoint/2010/main" val="2586131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5A4C3C-522B-4DA0-AAD2-431CD8576CAA}"/>
              </a:ext>
            </a:extLst>
          </p:cNvPr>
          <p:cNvPicPr>
            <a:picLocks noChangeAspect="1"/>
          </p:cNvPicPr>
          <p:nvPr/>
        </p:nvPicPr>
        <p:blipFill>
          <a:blip r:embed="rId2"/>
          <a:stretch>
            <a:fillRect/>
          </a:stretch>
        </p:blipFill>
        <p:spPr>
          <a:xfrm>
            <a:off x="0" y="2088179"/>
            <a:ext cx="9144000" cy="221176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1400" dirty="0"/>
              <a:t>Staff users can loan to patrons only items associated with a circulation desk for which they have permission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If Elly May </a:t>
            </a:r>
            <a:r>
              <a:rPr lang="en-US" dirty="0" err="1"/>
              <a:t>Clampett</a:t>
            </a:r>
            <a:r>
              <a:rPr lang="en-US" dirty="0"/>
              <a:t> or Jethro Bodine will try to loan item belonging to a library which is not associated with their circulation desk they will not be allowed to:</a:t>
            </a:r>
          </a:p>
          <a:p>
            <a:endParaRPr lang="en-US" dirty="0"/>
          </a:p>
          <a:p>
            <a:endParaRPr lang="en-US" dirty="0"/>
          </a:p>
          <a:p>
            <a:endParaRPr lang="en-US" dirty="0"/>
          </a:p>
        </p:txBody>
      </p:sp>
    </p:spTree>
    <p:extLst>
      <p:ext uri="{BB962C8B-B14F-4D97-AF65-F5344CB8AC3E}">
        <p14:creationId xmlns:p14="http://schemas.microsoft.com/office/powerpoint/2010/main" val="414778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3864456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1400" dirty="0"/>
              <a:t>Staff users can loan to patrons only items associated with a circulation desk for which they have permission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fontScale="92500" lnSpcReduction="10000"/>
          </a:bodyPr>
          <a:lstStyle/>
          <a:p>
            <a:r>
              <a:rPr lang="en-US" dirty="0"/>
              <a:t>This means that </a:t>
            </a:r>
          </a:p>
          <a:p>
            <a:pPr lvl="1"/>
            <a:r>
              <a:rPr lang="en-US" dirty="0"/>
              <a:t>Elly May </a:t>
            </a:r>
            <a:r>
              <a:rPr lang="en-US" dirty="0" err="1"/>
              <a:t>Clampett</a:t>
            </a:r>
            <a:r>
              <a:rPr lang="en-US" dirty="0"/>
              <a:t> can only loan to patrons  items which are in the Law library</a:t>
            </a:r>
          </a:p>
          <a:p>
            <a:pPr lvl="1"/>
            <a:r>
              <a:rPr lang="en-US" dirty="0"/>
              <a:t>Jethro Bodine can only loan to patrons  items which are in the Medical library</a:t>
            </a:r>
          </a:p>
          <a:p>
            <a:endParaRPr lang="en-US" dirty="0"/>
          </a:p>
          <a:p>
            <a:endParaRPr lang="en-US" dirty="0"/>
          </a:p>
          <a:p>
            <a:r>
              <a:rPr lang="en-US" dirty="0"/>
              <a:t>Note that it is also possible to “further configure” this setup using the “Relationships” at “Configuration &gt; Select a Library &gt; General &gt; Libraries &gt; Relationships.  This however is beyond the scope of our discussion.</a:t>
            </a:r>
          </a:p>
          <a:p>
            <a:endParaRPr lang="en-US" dirty="0"/>
          </a:p>
        </p:txBody>
      </p:sp>
    </p:spTree>
    <p:extLst>
      <p:ext uri="{BB962C8B-B14F-4D97-AF65-F5344CB8AC3E}">
        <p14:creationId xmlns:p14="http://schemas.microsoft.com/office/powerpoint/2010/main" val="878269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526473" y="3319778"/>
            <a:ext cx="8005967" cy="1240583"/>
          </a:xfrm>
        </p:spPr>
        <p:txBody>
          <a:bodyPr/>
          <a:lstStyle/>
          <a:p>
            <a:pPr algn="ctr"/>
            <a:r>
              <a:rPr lang="en-US" dirty="0"/>
              <a:t>Viewing patron loans restricted by library</a:t>
            </a:r>
            <a:br>
              <a:rPr lang="en-US" dirty="0"/>
            </a:br>
            <a:endParaRPr lang="en-US" dirty="0"/>
          </a:p>
        </p:txBody>
      </p:sp>
    </p:spTree>
    <p:extLst>
      <p:ext uri="{BB962C8B-B14F-4D97-AF65-F5344CB8AC3E}">
        <p14:creationId xmlns:p14="http://schemas.microsoft.com/office/powerpoint/2010/main" val="2383531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loans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What we will see in this section:  Each staff user can only see loans of a patron depending on the library to which he or she is associated via the circulation desk and user manager roles.</a:t>
            </a:r>
          </a:p>
          <a:p>
            <a:endParaRPr lang="en-US" dirty="0"/>
          </a:p>
          <a:p>
            <a:endParaRPr lang="en-US" dirty="0"/>
          </a:p>
          <a:p>
            <a:endParaRPr lang="en-US" dirty="0"/>
          </a:p>
        </p:txBody>
      </p:sp>
    </p:spTree>
    <p:extLst>
      <p:ext uri="{BB962C8B-B14F-4D97-AF65-F5344CB8AC3E}">
        <p14:creationId xmlns:p14="http://schemas.microsoft.com/office/powerpoint/2010/main" val="1983554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loans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We have already seen that patron Moshe Ben </a:t>
            </a:r>
            <a:r>
              <a:rPr lang="en-US" dirty="0" err="1"/>
              <a:t>Maimon</a:t>
            </a:r>
            <a:r>
              <a:rPr lang="en-US" dirty="0"/>
              <a:t> has loans from two different libraries.</a:t>
            </a:r>
          </a:p>
          <a:p>
            <a:r>
              <a:rPr lang="en-US" dirty="0"/>
              <a:t>Staff user Alicia Chen has roles circulation desk operator and circulation desk manager in both libraries and therefore can see loans from both libraries.</a:t>
            </a:r>
          </a:p>
          <a:p>
            <a:pPr lvl="1"/>
            <a:r>
              <a:rPr lang="en-US" dirty="0"/>
              <a:t>“Another reason” Alicia Chen can see loans from both libraries is because she has role “User Administrator” which can be configured only on the entire institution level.</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525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loans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Jethro Bodine can see loans only from the Medical Library because he has roles circulation desk operator and circulation desk manager only in the Medical Library</a:t>
            </a:r>
          </a:p>
          <a:p>
            <a:r>
              <a:rPr lang="en-US" dirty="0"/>
              <a:t>Staff user Elly May </a:t>
            </a:r>
            <a:r>
              <a:rPr lang="en-US" dirty="0" err="1"/>
              <a:t>Clampett</a:t>
            </a:r>
            <a:r>
              <a:rPr lang="en-US" dirty="0"/>
              <a:t> can see loans only from the Law Library because she has roles circulation desk operator and circulation desk manager only in the Law Library</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62185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3D0B10-36A6-449E-91A4-19D5354AE792}"/>
              </a:ext>
            </a:extLst>
          </p:cNvPr>
          <p:cNvPicPr>
            <a:picLocks noChangeAspect="1"/>
          </p:cNvPicPr>
          <p:nvPr/>
        </p:nvPicPr>
        <p:blipFill>
          <a:blip r:embed="rId2"/>
          <a:stretch>
            <a:fillRect/>
          </a:stretch>
        </p:blipFill>
        <p:spPr>
          <a:xfrm>
            <a:off x="0" y="1537880"/>
            <a:ext cx="9144000" cy="2067739"/>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loans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Alicia Chen sees loans from both libraries</a:t>
            </a:r>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E28B40D5-D5F9-4D0F-9CFD-5BAB957F2F30}"/>
              </a:ext>
            </a:extLst>
          </p:cNvPr>
          <p:cNvSpPr/>
          <p:nvPr/>
        </p:nvSpPr>
        <p:spPr>
          <a:xfrm>
            <a:off x="18557" y="1909925"/>
            <a:ext cx="539552"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13F883-4C43-4F4F-A0F3-57F35BF6D075}"/>
              </a:ext>
            </a:extLst>
          </p:cNvPr>
          <p:cNvSpPr/>
          <p:nvPr/>
        </p:nvSpPr>
        <p:spPr>
          <a:xfrm>
            <a:off x="7927701" y="2076997"/>
            <a:ext cx="1187624" cy="674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17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loans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Elly May </a:t>
            </a:r>
            <a:r>
              <a:rPr lang="en-US" dirty="0" err="1"/>
              <a:t>Clampett</a:t>
            </a:r>
            <a:r>
              <a:rPr lang="en-US" dirty="0"/>
              <a:t> sees loans from only the Law Library</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CECFFD02-8D49-4BF5-8019-A9FF94A80FAC}"/>
              </a:ext>
            </a:extLst>
          </p:cNvPr>
          <p:cNvPicPr>
            <a:picLocks noChangeAspect="1"/>
          </p:cNvPicPr>
          <p:nvPr/>
        </p:nvPicPr>
        <p:blipFill>
          <a:blip r:embed="rId2"/>
          <a:stretch>
            <a:fillRect/>
          </a:stretch>
        </p:blipFill>
        <p:spPr>
          <a:xfrm>
            <a:off x="0" y="1667132"/>
            <a:ext cx="9144000" cy="2416786"/>
          </a:xfrm>
          <a:prstGeom prst="rect">
            <a:avLst/>
          </a:prstGeom>
          <a:ln>
            <a:solidFill>
              <a:schemeClr val="tx1"/>
            </a:solidFill>
          </a:ln>
        </p:spPr>
      </p:pic>
      <p:sp>
        <p:nvSpPr>
          <p:cNvPr id="7" name="Rectangle 6">
            <a:extLst>
              <a:ext uri="{FF2B5EF4-FFF2-40B4-BE49-F238E27FC236}">
                <a16:creationId xmlns:a16="http://schemas.microsoft.com/office/drawing/2014/main" id="{77983094-ECA4-411F-9358-EC3447405AF4}"/>
              </a:ext>
            </a:extLst>
          </p:cNvPr>
          <p:cNvSpPr/>
          <p:nvPr/>
        </p:nvSpPr>
        <p:spPr>
          <a:xfrm>
            <a:off x="144016" y="2093590"/>
            <a:ext cx="539552"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EE582-2866-4B71-AB3D-8C12D8F6BA55}"/>
              </a:ext>
            </a:extLst>
          </p:cNvPr>
          <p:cNvSpPr/>
          <p:nvPr/>
        </p:nvSpPr>
        <p:spPr>
          <a:xfrm>
            <a:off x="7812360" y="2283718"/>
            <a:ext cx="1187624" cy="674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26B767-AD5A-4D41-8BD0-3EE8273FBD80}"/>
              </a:ext>
            </a:extLst>
          </p:cNvPr>
          <p:cNvSpPr/>
          <p:nvPr/>
        </p:nvSpPr>
        <p:spPr>
          <a:xfrm>
            <a:off x="6012160" y="3238666"/>
            <a:ext cx="648072"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475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BBA858-F2EB-4361-9B2B-AC39F4FB04BF}"/>
              </a:ext>
            </a:extLst>
          </p:cNvPr>
          <p:cNvPicPr>
            <a:picLocks noChangeAspect="1"/>
          </p:cNvPicPr>
          <p:nvPr/>
        </p:nvPicPr>
        <p:blipFill>
          <a:blip r:embed="rId2"/>
          <a:stretch>
            <a:fillRect/>
          </a:stretch>
        </p:blipFill>
        <p:spPr>
          <a:xfrm>
            <a:off x="0" y="2093566"/>
            <a:ext cx="9144000" cy="213436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loans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Jethro Bodine sees loans from only the Medical Library</a:t>
            </a:r>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9D0B459E-7DCB-47C9-BD8A-91DB02E383FE}"/>
              </a:ext>
            </a:extLst>
          </p:cNvPr>
          <p:cNvSpPr/>
          <p:nvPr/>
        </p:nvSpPr>
        <p:spPr>
          <a:xfrm>
            <a:off x="144016" y="2093590"/>
            <a:ext cx="539552"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480A96-FEBA-4711-9612-5969B876D288}"/>
              </a:ext>
            </a:extLst>
          </p:cNvPr>
          <p:cNvSpPr/>
          <p:nvPr/>
        </p:nvSpPr>
        <p:spPr>
          <a:xfrm>
            <a:off x="7920880" y="2654671"/>
            <a:ext cx="1187624" cy="674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613E7C-2A5E-4689-9BB8-A3A883AFAC36}"/>
              </a:ext>
            </a:extLst>
          </p:cNvPr>
          <p:cNvSpPr/>
          <p:nvPr/>
        </p:nvSpPr>
        <p:spPr>
          <a:xfrm>
            <a:off x="5796136" y="3523117"/>
            <a:ext cx="648072"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43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526473" y="3319778"/>
            <a:ext cx="8005967" cy="1240583"/>
          </a:xfrm>
        </p:spPr>
        <p:txBody>
          <a:bodyPr/>
          <a:lstStyle/>
          <a:p>
            <a:pPr algn="ctr"/>
            <a:r>
              <a:rPr lang="en-US" dirty="0"/>
              <a:t>Viewing patron requests restricted by library</a:t>
            </a:r>
            <a:br>
              <a:rPr lang="en-US" dirty="0"/>
            </a:br>
            <a:endParaRPr lang="en-US" dirty="0"/>
          </a:p>
        </p:txBody>
      </p:sp>
    </p:spTree>
    <p:extLst>
      <p:ext uri="{BB962C8B-B14F-4D97-AF65-F5344CB8AC3E}">
        <p14:creationId xmlns:p14="http://schemas.microsoft.com/office/powerpoint/2010/main" val="1603725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requests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What we will see in this section:  Each staff user can only see requests of a patron depending on the library to which he or she is associated via the scope of the request operator role.</a:t>
            </a:r>
          </a:p>
          <a:p>
            <a:endParaRPr lang="en-US" dirty="0"/>
          </a:p>
          <a:p>
            <a:endParaRPr lang="en-US" dirty="0"/>
          </a:p>
          <a:p>
            <a:endParaRPr lang="en-US" dirty="0"/>
          </a:p>
        </p:txBody>
      </p:sp>
    </p:spTree>
    <p:extLst>
      <p:ext uri="{BB962C8B-B14F-4D97-AF65-F5344CB8AC3E}">
        <p14:creationId xmlns:p14="http://schemas.microsoft.com/office/powerpoint/2010/main" val="204884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dirty="0"/>
              <a:t>In order to ensure patron privacy in Alma, a full separation of user and fulfillment activities by libraries has been established.</a:t>
            </a:r>
          </a:p>
          <a:p>
            <a:r>
              <a:rPr lang="en-US" dirty="0"/>
              <a:t>A patron’s activities and entities are associated with a specific library, and then can be viewed only by staff users with permissions in the specific library.</a:t>
            </a:r>
          </a:p>
          <a:p>
            <a:r>
              <a:rPr lang="en-US" dirty="0"/>
              <a:t>In this manner, for example, a patron's loans, requests, fines and fees, attachments, notes, etc. in the Law Library can only be viewed by a staff user associated with the Law Library.  A staff user associated only with the Medical Library will not be able to view them.</a:t>
            </a:r>
          </a:p>
          <a:p>
            <a:endParaRPr lang="en-US" dirty="0"/>
          </a:p>
          <a:p>
            <a:endParaRPr lang="en-US" dirty="0"/>
          </a:p>
        </p:txBody>
      </p:sp>
    </p:spTree>
    <p:extLst>
      <p:ext uri="{BB962C8B-B14F-4D97-AF65-F5344CB8AC3E}">
        <p14:creationId xmlns:p14="http://schemas.microsoft.com/office/powerpoint/2010/main" val="2862141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requests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Jethro Bodine can see requests only from the Medical Library because he has role Requests Operator only in the Medical Library</a:t>
            </a:r>
          </a:p>
          <a:p>
            <a:r>
              <a:rPr lang="en-US" dirty="0"/>
              <a:t>Staff user Elly May </a:t>
            </a:r>
            <a:r>
              <a:rPr lang="en-US" dirty="0" err="1"/>
              <a:t>Clampett</a:t>
            </a:r>
            <a:r>
              <a:rPr lang="en-US" dirty="0"/>
              <a:t> can see requests only from the Law Library because she has roles Requests Operator only in the Law Library</a:t>
            </a:r>
          </a:p>
          <a:p>
            <a:r>
              <a:rPr lang="en-US" dirty="0"/>
              <a:t>Staff user Alicia Chen has Requests Operator role in the institution and therefore sees requests from all libraries.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72149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requests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Alicia Chen has requests operator role in the institution and therefore sees requests from all libraries:</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60D271EF-D793-4C94-A351-DAF74CA206A3}"/>
              </a:ext>
            </a:extLst>
          </p:cNvPr>
          <p:cNvPicPr>
            <a:picLocks noChangeAspect="1"/>
          </p:cNvPicPr>
          <p:nvPr/>
        </p:nvPicPr>
        <p:blipFill>
          <a:blip r:embed="rId2"/>
          <a:stretch>
            <a:fillRect/>
          </a:stretch>
        </p:blipFill>
        <p:spPr>
          <a:xfrm>
            <a:off x="0" y="1704113"/>
            <a:ext cx="9144000" cy="2955869"/>
          </a:xfrm>
          <a:prstGeom prst="rect">
            <a:avLst/>
          </a:prstGeom>
          <a:ln>
            <a:solidFill>
              <a:schemeClr val="tx1"/>
            </a:solidFill>
          </a:ln>
        </p:spPr>
      </p:pic>
      <p:sp>
        <p:nvSpPr>
          <p:cNvPr id="6" name="Rectangle 5">
            <a:extLst>
              <a:ext uri="{FF2B5EF4-FFF2-40B4-BE49-F238E27FC236}">
                <a16:creationId xmlns:a16="http://schemas.microsoft.com/office/drawing/2014/main" id="{EF881986-3443-4147-ABC9-D92AEBB7EC1D}"/>
              </a:ext>
            </a:extLst>
          </p:cNvPr>
          <p:cNvSpPr/>
          <p:nvPr/>
        </p:nvSpPr>
        <p:spPr>
          <a:xfrm>
            <a:off x="6156176" y="3219822"/>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966A90-1008-48F7-A868-72F1589AC411}"/>
              </a:ext>
            </a:extLst>
          </p:cNvPr>
          <p:cNvSpPr/>
          <p:nvPr/>
        </p:nvSpPr>
        <p:spPr>
          <a:xfrm>
            <a:off x="6156176" y="3867894"/>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35D4F2-1FFC-4277-8161-CD5226B100B9}"/>
              </a:ext>
            </a:extLst>
          </p:cNvPr>
          <p:cNvSpPr/>
          <p:nvPr/>
        </p:nvSpPr>
        <p:spPr>
          <a:xfrm>
            <a:off x="7884368" y="2247714"/>
            <a:ext cx="1152128" cy="756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ED21C1-C54F-4E4C-A442-D1F0B29B5C67}"/>
              </a:ext>
            </a:extLst>
          </p:cNvPr>
          <p:cNvSpPr/>
          <p:nvPr/>
        </p:nvSpPr>
        <p:spPr>
          <a:xfrm>
            <a:off x="1259632" y="1792558"/>
            <a:ext cx="648072" cy="275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510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BAB822-43A9-4715-B90D-264CED2E7D22}"/>
              </a:ext>
            </a:extLst>
          </p:cNvPr>
          <p:cNvPicPr>
            <a:picLocks noChangeAspect="1"/>
          </p:cNvPicPr>
          <p:nvPr/>
        </p:nvPicPr>
        <p:blipFill>
          <a:blip r:embed="rId2"/>
          <a:stretch>
            <a:fillRect/>
          </a:stretch>
        </p:blipFill>
        <p:spPr>
          <a:xfrm>
            <a:off x="0" y="1735015"/>
            <a:ext cx="9144000" cy="24209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requests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Elly May </a:t>
            </a:r>
            <a:r>
              <a:rPr lang="en-US" dirty="0" err="1"/>
              <a:t>Clampett</a:t>
            </a:r>
            <a:r>
              <a:rPr lang="en-US" dirty="0"/>
              <a:t> sees requests from only the Law Library</a:t>
            </a:r>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77983094-ECA4-411F-9358-EC3447405AF4}"/>
              </a:ext>
            </a:extLst>
          </p:cNvPr>
          <p:cNvSpPr/>
          <p:nvPr/>
        </p:nvSpPr>
        <p:spPr>
          <a:xfrm>
            <a:off x="1446180" y="2205707"/>
            <a:ext cx="539552"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EE582-2866-4B71-AB3D-8C12D8F6BA55}"/>
              </a:ext>
            </a:extLst>
          </p:cNvPr>
          <p:cNvSpPr/>
          <p:nvPr/>
        </p:nvSpPr>
        <p:spPr>
          <a:xfrm>
            <a:off x="7956376" y="2695142"/>
            <a:ext cx="1187624" cy="674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29E4F8-0A24-4538-82D6-8E389087BDEB}"/>
              </a:ext>
            </a:extLst>
          </p:cNvPr>
          <p:cNvSpPr/>
          <p:nvPr/>
        </p:nvSpPr>
        <p:spPr>
          <a:xfrm>
            <a:off x="6228184" y="3678160"/>
            <a:ext cx="611560" cy="333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246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5A4081-2675-4AF1-B261-64BB24705C37}"/>
              </a:ext>
            </a:extLst>
          </p:cNvPr>
          <p:cNvPicPr>
            <a:picLocks noChangeAspect="1"/>
          </p:cNvPicPr>
          <p:nvPr/>
        </p:nvPicPr>
        <p:blipFill>
          <a:blip r:embed="rId2"/>
          <a:stretch>
            <a:fillRect/>
          </a:stretch>
        </p:blipFill>
        <p:spPr>
          <a:xfrm>
            <a:off x="0" y="2054360"/>
            <a:ext cx="9144000" cy="2173574"/>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Viewing patron requests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Jethro Bodine sees requests from only the Medical Library</a:t>
            </a:r>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77983094-ECA4-411F-9358-EC3447405AF4}"/>
              </a:ext>
            </a:extLst>
          </p:cNvPr>
          <p:cNvSpPr/>
          <p:nvPr/>
        </p:nvSpPr>
        <p:spPr>
          <a:xfrm>
            <a:off x="1331640" y="2205707"/>
            <a:ext cx="654092"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EE582-2866-4B71-AB3D-8C12D8F6BA55}"/>
              </a:ext>
            </a:extLst>
          </p:cNvPr>
          <p:cNvSpPr/>
          <p:nvPr/>
        </p:nvSpPr>
        <p:spPr>
          <a:xfrm>
            <a:off x="7812360" y="2718189"/>
            <a:ext cx="1187624" cy="674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5CB064-D6FE-479D-A0E8-E6E80D63E356}"/>
              </a:ext>
            </a:extLst>
          </p:cNvPr>
          <p:cNvSpPr/>
          <p:nvPr/>
        </p:nvSpPr>
        <p:spPr>
          <a:xfrm>
            <a:off x="6084168" y="3651870"/>
            <a:ext cx="654092"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476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251520" y="3319778"/>
            <a:ext cx="8712968" cy="1240583"/>
          </a:xfrm>
        </p:spPr>
        <p:txBody>
          <a:bodyPr/>
          <a:lstStyle/>
          <a:p>
            <a:r>
              <a:rPr lang="en-US" dirty="0"/>
              <a:t>Creating and Viewing Fines and Fees restricted by library</a:t>
            </a:r>
          </a:p>
        </p:txBody>
      </p:sp>
    </p:spTree>
    <p:extLst>
      <p:ext uri="{BB962C8B-B14F-4D97-AF65-F5344CB8AC3E}">
        <p14:creationId xmlns:p14="http://schemas.microsoft.com/office/powerpoint/2010/main" val="874496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Creating and Viewing Fines and Fees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What we will see in this section:</a:t>
            </a:r>
          </a:p>
          <a:p>
            <a:pPr lvl="1"/>
            <a:r>
              <a:rPr lang="en-US" sz="2400" dirty="0"/>
              <a:t>A field “Owner” which is part of the Fines and Fees.</a:t>
            </a:r>
          </a:p>
          <a:p>
            <a:pPr lvl="1"/>
            <a:r>
              <a:rPr lang="en-US" sz="2400" dirty="0"/>
              <a:t>This allows the institution to restrict which staff users can see and add which Fines and Fees.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40295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990C42-02CE-4302-85F8-5EFF15166967}"/>
              </a:ext>
            </a:extLst>
          </p:cNvPr>
          <p:cNvPicPr>
            <a:picLocks noChangeAspect="1"/>
          </p:cNvPicPr>
          <p:nvPr/>
        </p:nvPicPr>
        <p:blipFill>
          <a:blip r:embed="rId2"/>
          <a:stretch>
            <a:fillRect/>
          </a:stretch>
        </p:blipFill>
        <p:spPr>
          <a:xfrm>
            <a:off x="1672133" y="1688600"/>
            <a:ext cx="5960715" cy="29654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Creating and Viewing Fines and Fees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Staff user Elly May </a:t>
            </a:r>
            <a:r>
              <a:rPr lang="en-US" dirty="0" err="1"/>
              <a:t>Clampett</a:t>
            </a:r>
            <a:r>
              <a:rPr lang="en-US" dirty="0"/>
              <a:t> can create Fines and Fees only for the Law Library</a:t>
            </a:r>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77983094-ECA4-411F-9358-EC3447405AF4}"/>
              </a:ext>
            </a:extLst>
          </p:cNvPr>
          <p:cNvSpPr/>
          <p:nvPr/>
        </p:nvSpPr>
        <p:spPr>
          <a:xfrm>
            <a:off x="1672132" y="2171601"/>
            <a:ext cx="1603723"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2549756" y="3045643"/>
            <a:ext cx="654092" cy="24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980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409C39-580C-4313-B365-A141498E833B}"/>
              </a:ext>
            </a:extLst>
          </p:cNvPr>
          <p:cNvPicPr>
            <a:picLocks noChangeAspect="1"/>
          </p:cNvPicPr>
          <p:nvPr/>
        </p:nvPicPr>
        <p:blipFill>
          <a:blip r:embed="rId2"/>
          <a:stretch>
            <a:fillRect/>
          </a:stretch>
        </p:blipFill>
        <p:spPr>
          <a:xfrm>
            <a:off x="1672132" y="1668333"/>
            <a:ext cx="5941349" cy="290762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Creating and Viewing Fines and Fees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dirty="0"/>
              <a:t>Staff user Jethro Bodine can create Fines and Fees only for the Medical Library</a:t>
            </a:r>
          </a:p>
          <a:p>
            <a:endParaRPr lang="en-US" dirty="0"/>
          </a:p>
        </p:txBody>
      </p:sp>
      <p:sp>
        <p:nvSpPr>
          <p:cNvPr id="7" name="Rectangle 6">
            <a:extLst>
              <a:ext uri="{FF2B5EF4-FFF2-40B4-BE49-F238E27FC236}">
                <a16:creationId xmlns:a16="http://schemas.microsoft.com/office/drawing/2014/main" id="{77983094-ECA4-411F-9358-EC3447405AF4}"/>
              </a:ext>
            </a:extLst>
          </p:cNvPr>
          <p:cNvSpPr/>
          <p:nvPr/>
        </p:nvSpPr>
        <p:spPr>
          <a:xfrm>
            <a:off x="1672132" y="2171601"/>
            <a:ext cx="1603723"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2549756" y="2977114"/>
            <a:ext cx="798108" cy="2828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579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BB2A31-C43B-4BD0-B849-9D41416A4A87}"/>
              </a:ext>
            </a:extLst>
          </p:cNvPr>
          <p:cNvPicPr>
            <a:picLocks noChangeAspect="1"/>
          </p:cNvPicPr>
          <p:nvPr/>
        </p:nvPicPr>
        <p:blipFill>
          <a:blip r:embed="rId2"/>
          <a:stretch>
            <a:fillRect/>
          </a:stretch>
        </p:blipFill>
        <p:spPr>
          <a:xfrm>
            <a:off x="1672132" y="1391746"/>
            <a:ext cx="6421338" cy="31707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Creating and Viewing Fines and Fees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dirty="0"/>
              <a:t>Staff user Alicia Chen can create Fines and Fees for any library</a:t>
            </a:r>
          </a:p>
          <a:p>
            <a:endParaRPr lang="en-US" dirty="0"/>
          </a:p>
        </p:txBody>
      </p:sp>
      <p:sp>
        <p:nvSpPr>
          <p:cNvPr id="7" name="Rectangle 6">
            <a:extLst>
              <a:ext uri="{FF2B5EF4-FFF2-40B4-BE49-F238E27FC236}">
                <a16:creationId xmlns:a16="http://schemas.microsoft.com/office/drawing/2014/main" id="{77983094-ECA4-411F-9358-EC3447405AF4}"/>
              </a:ext>
            </a:extLst>
          </p:cNvPr>
          <p:cNvSpPr/>
          <p:nvPr/>
        </p:nvSpPr>
        <p:spPr>
          <a:xfrm>
            <a:off x="1744141" y="1970265"/>
            <a:ext cx="1603723" cy="334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2627784" y="2814275"/>
            <a:ext cx="1224136" cy="17482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150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F86CB-35E2-4C86-B4C6-65272AFC5943}"/>
              </a:ext>
            </a:extLst>
          </p:cNvPr>
          <p:cNvPicPr>
            <a:picLocks noChangeAspect="1"/>
          </p:cNvPicPr>
          <p:nvPr/>
        </p:nvPicPr>
        <p:blipFill>
          <a:blip r:embed="rId2"/>
          <a:stretch>
            <a:fillRect/>
          </a:stretch>
        </p:blipFill>
        <p:spPr>
          <a:xfrm>
            <a:off x="0" y="1264390"/>
            <a:ext cx="9144000" cy="31795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Creating and Viewing Fines and Fees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Patron Moshe Ben </a:t>
            </a:r>
            <a:r>
              <a:rPr lang="en-US" sz="1800" dirty="0" err="1"/>
              <a:t>Maimon</a:t>
            </a:r>
            <a:r>
              <a:rPr lang="en-US" sz="1800" dirty="0"/>
              <a:t> has fines and fees in the Law Library and Medical Library.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3419872" y="1589705"/>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3059832" y="3344810"/>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FD841-C7EA-42C5-956C-AD43C9A38F37}"/>
              </a:ext>
            </a:extLst>
          </p:cNvPr>
          <p:cNvSpPr/>
          <p:nvPr/>
        </p:nvSpPr>
        <p:spPr>
          <a:xfrm>
            <a:off x="3086062" y="4027260"/>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56376" y="1422718"/>
            <a:ext cx="1125897" cy="701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90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This functionality is dependent on a parameter in Alma.</a:t>
            </a:r>
          </a:p>
          <a:p>
            <a:r>
              <a:rPr lang="en-US" dirty="0"/>
              <a:t>If the institution desires to use this functionality a case should be opened for Ex Libris support.</a:t>
            </a:r>
          </a:p>
          <a:p>
            <a:r>
              <a:rPr lang="en-US" dirty="0"/>
              <a:t>Note that the ability to loan to a patron only items from a specific library has always existed in Alma and is not dependent on any specific parameter.  It is dependent on the scope of the “Patron” role.  This is included in this presentation because even though it is not new, it still is an aspect of “Library Independence”.</a:t>
            </a:r>
          </a:p>
          <a:p>
            <a:endParaRPr lang="en-US" dirty="0"/>
          </a:p>
          <a:p>
            <a:endParaRPr lang="en-US" dirty="0"/>
          </a:p>
        </p:txBody>
      </p:sp>
    </p:spTree>
    <p:extLst>
      <p:ext uri="{BB962C8B-B14F-4D97-AF65-F5344CB8AC3E}">
        <p14:creationId xmlns:p14="http://schemas.microsoft.com/office/powerpoint/2010/main" val="3026473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39280-60B0-4D86-8598-BB84FD3CF2EE}"/>
              </a:ext>
            </a:extLst>
          </p:cNvPr>
          <p:cNvPicPr>
            <a:picLocks noChangeAspect="1"/>
          </p:cNvPicPr>
          <p:nvPr/>
        </p:nvPicPr>
        <p:blipFill>
          <a:blip r:embed="rId2"/>
          <a:stretch>
            <a:fillRect/>
          </a:stretch>
        </p:blipFill>
        <p:spPr>
          <a:xfrm>
            <a:off x="11421" y="1153832"/>
            <a:ext cx="9144000" cy="351636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Creating and Viewing Fines and Fees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Alicia Chen sees fees fines and fees in the Law Library and Medical Library.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3419872" y="1803474"/>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3059832" y="3558579"/>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FD841-C7EA-42C5-956C-AD43C9A38F37}"/>
              </a:ext>
            </a:extLst>
          </p:cNvPr>
          <p:cNvSpPr/>
          <p:nvPr/>
        </p:nvSpPr>
        <p:spPr>
          <a:xfrm>
            <a:off x="3086062" y="4241029"/>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56376" y="2003770"/>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932040" y="2787774"/>
            <a:ext cx="2304256" cy="369332"/>
          </a:xfrm>
          <a:prstGeom prst="rect">
            <a:avLst/>
          </a:prstGeom>
          <a:solidFill>
            <a:srgbClr val="FFFF00"/>
          </a:solidFill>
          <a:ln>
            <a:solidFill>
              <a:schemeClr val="accent1"/>
            </a:solidFill>
          </a:ln>
        </p:spPr>
        <p:txBody>
          <a:bodyPr wrap="square" rtlCol="0">
            <a:spAutoFit/>
          </a:bodyPr>
          <a:lstStyle/>
          <a:p>
            <a:r>
              <a:rPr lang="en-US" dirty="0"/>
              <a:t>Staff User Alicia Chen</a:t>
            </a:r>
          </a:p>
        </p:txBody>
      </p:sp>
      <p:cxnSp>
        <p:nvCxnSpPr>
          <p:cNvPr id="13" name="Straight Arrow Connector 12">
            <a:extLst>
              <a:ext uri="{FF2B5EF4-FFF2-40B4-BE49-F238E27FC236}">
                <a16:creationId xmlns:a16="http://schemas.microsoft.com/office/drawing/2014/main" id="{8B2CAD5C-DBD4-478E-8332-7BC70C1687E6}"/>
              </a:ext>
            </a:extLst>
          </p:cNvPr>
          <p:cNvCxnSpPr/>
          <p:nvPr/>
        </p:nvCxnSpPr>
        <p:spPr>
          <a:xfrm flipV="1">
            <a:off x="7236296" y="1803474"/>
            <a:ext cx="648072" cy="9843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737580" y="1496417"/>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923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7FF076-009E-4B11-AE28-3E9FF7683D0F}"/>
              </a:ext>
            </a:extLst>
          </p:cNvPr>
          <p:cNvPicPr>
            <a:picLocks noChangeAspect="1"/>
          </p:cNvPicPr>
          <p:nvPr/>
        </p:nvPicPr>
        <p:blipFill>
          <a:blip r:embed="rId2"/>
          <a:stretch>
            <a:fillRect/>
          </a:stretch>
        </p:blipFill>
        <p:spPr>
          <a:xfrm>
            <a:off x="0" y="1441416"/>
            <a:ext cx="9144000" cy="271451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Creating and Viewing Fines and Fees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Elly May </a:t>
            </a:r>
            <a:r>
              <a:rPr lang="en-US" sz="1800" dirty="0" err="1"/>
              <a:t>Clampett</a:t>
            </a:r>
            <a:r>
              <a:rPr lang="en-US" sz="1800" dirty="0"/>
              <a:t> sees fines and fees in the Law Library only.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3419872" y="1803474"/>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2699792" y="3611744"/>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56376" y="2003770"/>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355976" y="2787774"/>
            <a:ext cx="2880320" cy="369332"/>
          </a:xfrm>
          <a:prstGeom prst="rect">
            <a:avLst/>
          </a:prstGeom>
          <a:solidFill>
            <a:srgbClr val="FFFF00"/>
          </a:solidFill>
          <a:ln>
            <a:solidFill>
              <a:schemeClr val="accent1"/>
            </a:solidFill>
          </a:ln>
        </p:spPr>
        <p:txBody>
          <a:bodyPr wrap="square" rtlCol="0">
            <a:spAutoFit/>
          </a:bodyPr>
          <a:lstStyle/>
          <a:p>
            <a:r>
              <a:rPr lang="en-US" dirty="0"/>
              <a:t>Staff User Elly May </a:t>
            </a:r>
            <a:r>
              <a:rPr lang="en-US" dirty="0" err="1"/>
              <a:t>Clampett</a:t>
            </a:r>
            <a:endParaRPr lang="en-US" dirty="0"/>
          </a:p>
        </p:txBody>
      </p:sp>
      <p:cxnSp>
        <p:nvCxnSpPr>
          <p:cNvPr id="13" name="Straight Arrow Connector 12">
            <a:extLst>
              <a:ext uri="{FF2B5EF4-FFF2-40B4-BE49-F238E27FC236}">
                <a16:creationId xmlns:a16="http://schemas.microsoft.com/office/drawing/2014/main" id="{8B2CAD5C-DBD4-478E-8332-7BC70C1687E6}"/>
              </a:ext>
            </a:extLst>
          </p:cNvPr>
          <p:cNvCxnSpPr/>
          <p:nvPr/>
        </p:nvCxnSpPr>
        <p:spPr>
          <a:xfrm flipV="1">
            <a:off x="7236296" y="1803474"/>
            <a:ext cx="648072" cy="9843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737580" y="1496417"/>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86CF1C-AD04-4C99-A71C-ABDD93838F37}"/>
              </a:ext>
            </a:extLst>
          </p:cNvPr>
          <p:cNvSpPr txBox="1"/>
          <p:nvPr/>
        </p:nvSpPr>
        <p:spPr>
          <a:xfrm>
            <a:off x="4139952" y="4371948"/>
            <a:ext cx="1368152" cy="369332"/>
          </a:xfrm>
          <a:prstGeom prst="rect">
            <a:avLst/>
          </a:prstGeom>
          <a:solidFill>
            <a:srgbClr val="FFFF00"/>
          </a:solidFill>
          <a:ln>
            <a:solidFill>
              <a:schemeClr val="accent1"/>
            </a:solidFill>
          </a:ln>
        </p:spPr>
        <p:txBody>
          <a:bodyPr wrap="square" rtlCol="0">
            <a:spAutoFit/>
          </a:bodyPr>
          <a:lstStyle/>
          <a:p>
            <a:r>
              <a:rPr lang="en-US" dirty="0"/>
              <a:t>Law Library</a:t>
            </a:r>
          </a:p>
        </p:txBody>
      </p:sp>
      <p:cxnSp>
        <p:nvCxnSpPr>
          <p:cNvPr id="16" name="Straight Arrow Connector 15">
            <a:extLst>
              <a:ext uri="{FF2B5EF4-FFF2-40B4-BE49-F238E27FC236}">
                <a16:creationId xmlns:a16="http://schemas.microsoft.com/office/drawing/2014/main" id="{7A02C44C-190F-4449-AF08-EA7DD002C7BC}"/>
              </a:ext>
            </a:extLst>
          </p:cNvPr>
          <p:cNvCxnSpPr>
            <a:cxnSpLocks/>
          </p:cNvCxnSpPr>
          <p:nvPr/>
        </p:nvCxnSpPr>
        <p:spPr>
          <a:xfrm flipH="1" flipV="1">
            <a:off x="3333708" y="3944876"/>
            <a:ext cx="839947" cy="427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96D4C8D-9967-451C-A1D6-8300860EE7D5}"/>
              </a:ext>
            </a:extLst>
          </p:cNvPr>
          <p:cNvSpPr/>
          <p:nvPr/>
        </p:nvSpPr>
        <p:spPr>
          <a:xfrm>
            <a:off x="61727" y="2539851"/>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56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E561A-99B7-47AA-9C77-46F2BA2AD4FC}"/>
              </a:ext>
            </a:extLst>
          </p:cNvPr>
          <p:cNvPicPr>
            <a:picLocks noChangeAspect="1"/>
          </p:cNvPicPr>
          <p:nvPr/>
        </p:nvPicPr>
        <p:blipFill>
          <a:blip r:embed="rId2"/>
          <a:stretch>
            <a:fillRect/>
          </a:stretch>
        </p:blipFill>
        <p:spPr>
          <a:xfrm>
            <a:off x="0" y="1452525"/>
            <a:ext cx="9144000" cy="257869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Creating and Viewing Fines and Fees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Jethro Bodine sees fines and fees in the Medical Library only.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3419872" y="1803474"/>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2987824" y="3611744"/>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56376" y="2003770"/>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572000" y="2787774"/>
            <a:ext cx="2664296" cy="369332"/>
          </a:xfrm>
          <a:prstGeom prst="rect">
            <a:avLst/>
          </a:prstGeom>
          <a:solidFill>
            <a:srgbClr val="FFFF00"/>
          </a:solidFill>
          <a:ln>
            <a:solidFill>
              <a:schemeClr val="accent1"/>
            </a:solidFill>
          </a:ln>
        </p:spPr>
        <p:txBody>
          <a:bodyPr wrap="square" rtlCol="0">
            <a:spAutoFit/>
          </a:bodyPr>
          <a:lstStyle/>
          <a:p>
            <a:r>
              <a:rPr lang="en-US" dirty="0"/>
              <a:t>Staff User Jethro Bodine</a:t>
            </a:r>
          </a:p>
        </p:txBody>
      </p:sp>
      <p:cxnSp>
        <p:nvCxnSpPr>
          <p:cNvPr id="13" name="Straight Arrow Connector 12">
            <a:extLst>
              <a:ext uri="{FF2B5EF4-FFF2-40B4-BE49-F238E27FC236}">
                <a16:creationId xmlns:a16="http://schemas.microsoft.com/office/drawing/2014/main" id="{8B2CAD5C-DBD4-478E-8332-7BC70C1687E6}"/>
              </a:ext>
            </a:extLst>
          </p:cNvPr>
          <p:cNvCxnSpPr/>
          <p:nvPr/>
        </p:nvCxnSpPr>
        <p:spPr>
          <a:xfrm flipV="1">
            <a:off x="7236296" y="1803474"/>
            <a:ext cx="648072" cy="9843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737580" y="1496417"/>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86CF1C-AD04-4C99-A71C-ABDD93838F37}"/>
              </a:ext>
            </a:extLst>
          </p:cNvPr>
          <p:cNvSpPr txBox="1"/>
          <p:nvPr/>
        </p:nvSpPr>
        <p:spPr>
          <a:xfrm>
            <a:off x="4427984" y="4371948"/>
            <a:ext cx="1656184" cy="369332"/>
          </a:xfrm>
          <a:prstGeom prst="rect">
            <a:avLst/>
          </a:prstGeom>
          <a:solidFill>
            <a:srgbClr val="FFFF00"/>
          </a:solidFill>
          <a:ln>
            <a:solidFill>
              <a:schemeClr val="accent1"/>
            </a:solidFill>
          </a:ln>
        </p:spPr>
        <p:txBody>
          <a:bodyPr wrap="square" rtlCol="0">
            <a:spAutoFit/>
          </a:bodyPr>
          <a:lstStyle/>
          <a:p>
            <a:r>
              <a:rPr lang="en-US" dirty="0"/>
              <a:t>Medical Library</a:t>
            </a:r>
          </a:p>
        </p:txBody>
      </p:sp>
      <p:cxnSp>
        <p:nvCxnSpPr>
          <p:cNvPr id="16" name="Straight Arrow Connector 15">
            <a:extLst>
              <a:ext uri="{FF2B5EF4-FFF2-40B4-BE49-F238E27FC236}">
                <a16:creationId xmlns:a16="http://schemas.microsoft.com/office/drawing/2014/main" id="{7A02C44C-190F-4449-AF08-EA7DD002C7BC}"/>
              </a:ext>
            </a:extLst>
          </p:cNvPr>
          <p:cNvCxnSpPr>
            <a:cxnSpLocks/>
          </p:cNvCxnSpPr>
          <p:nvPr/>
        </p:nvCxnSpPr>
        <p:spPr>
          <a:xfrm flipH="1" flipV="1">
            <a:off x="3621740" y="3944876"/>
            <a:ext cx="839947" cy="427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E3ACF9-A721-4BD6-881F-D4F26733170C}"/>
              </a:ext>
            </a:extLst>
          </p:cNvPr>
          <p:cNvSpPr/>
          <p:nvPr/>
        </p:nvSpPr>
        <p:spPr>
          <a:xfrm>
            <a:off x="61727" y="2571750"/>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135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251520" y="3319778"/>
            <a:ext cx="8712968" cy="1240583"/>
          </a:xfrm>
        </p:spPr>
        <p:txBody>
          <a:bodyPr/>
          <a:lstStyle/>
          <a:p>
            <a:r>
              <a:rPr lang="en-US" dirty="0"/>
              <a:t>Creating and Viewing Notes restricted by library</a:t>
            </a:r>
          </a:p>
        </p:txBody>
      </p:sp>
    </p:spTree>
    <p:extLst>
      <p:ext uri="{BB962C8B-B14F-4D97-AF65-F5344CB8AC3E}">
        <p14:creationId xmlns:p14="http://schemas.microsoft.com/office/powerpoint/2010/main" val="2715175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Notes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What we will see in this section:</a:t>
            </a:r>
          </a:p>
          <a:p>
            <a:pPr lvl="1"/>
            <a:r>
              <a:rPr lang="en-US" sz="2400" dirty="0"/>
              <a:t>A new field “Owner” has been added to the Notes.</a:t>
            </a:r>
          </a:p>
          <a:p>
            <a:pPr lvl="1"/>
            <a:r>
              <a:rPr lang="en-US" sz="2400" dirty="0"/>
              <a:t>This allows the institution to restrict which staff users can see which Notes.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43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64997B-261D-4094-8890-314D70FCC484}"/>
              </a:ext>
            </a:extLst>
          </p:cNvPr>
          <p:cNvPicPr>
            <a:picLocks noChangeAspect="1"/>
          </p:cNvPicPr>
          <p:nvPr/>
        </p:nvPicPr>
        <p:blipFill>
          <a:blip r:embed="rId2"/>
          <a:stretch>
            <a:fillRect/>
          </a:stretch>
        </p:blipFill>
        <p:spPr>
          <a:xfrm>
            <a:off x="2555776" y="1218538"/>
            <a:ext cx="3791695" cy="365421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Notes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Elly May </a:t>
            </a:r>
            <a:r>
              <a:rPr lang="en-US" sz="2000" dirty="0" err="1"/>
              <a:t>Clampett</a:t>
            </a:r>
            <a:r>
              <a:rPr lang="en-US" sz="2000" dirty="0"/>
              <a:t> can create Notes only for the Law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2605546" y="3627846"/>
            <a:ext cx="1822439" cy="744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4716017" y="1543598"/>
            <a:ext cx="654092" cy="24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479704" y="2202418"/>
            <a:ext cx="2028007" cy="646331"/>
          </a:xfrm>
          <a:prstGeom prst="rect">
            <a:avLst/>
          </a:prstGeom>
          <a:solidFill>
            <a:srgbClr val="FFFF00"/>
          </a:solidFill>
          <a:ln>
            <a:solidFill>
              <a:schemeClr val="accent1"/>
            </a:solidFill>
          </a:ln>
        </p:spPr>
        <p:txBody>
          <a:bodyPr wrap="square" rtlCol="0">
            <a:spAutoFit/>
          </a:bodyPr>
          <a:lstStyle/>
          <a:p>
            <a:r>
              <a:rPr lang="en-US" dirty="0"/>
              <a:t>Staff User Elly May </a:t>
            </a:r>
            <a:r>
              <a:rPr lang="en-US" dirty="0" err="1"/>
              <a:t>Clampett</a:t>
            </a:r>
            <a:endParaRPr lang="en-US" dirty="0"/>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5436226" y="1666691"/>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6479704" y="1666691"/>
            <a:ext cx="943657" cy="50120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33C4B-C5EB-4052-B1A2-3602A7296784}"/>
              </a:ext>
            </a:extLst>
          </p:cNvPr>
          <p:cNvSpPr txBox="1"/>
          <p:nvPr/>
        </p:nvSpPr>
        <p:spPr>
          <a:xfrm>
            <a:off x="395536" y="3663731"/>
            <a:ext cx="1368152" cy="369332"/>
          </a:xfrm>
          <a:prstGeom prst="rect">
            <a:avLst/>
          </a:prstGeom>
          <a:solidFill>
            <a:srgbClr val="FFFF00"/>
          </a:solidFill>
          <a:ln>
            <a:solidFill>
              <a:schemeClr val="accent1"/>
            </a:solidFill>
          </a:ln>
        </p:spPr>
        <p:txBody>
          <a:bodyPr wrap="square" rtlCol="0">
            <a:spAutoFit/>
          </a:bodyPr>
          <a:lstStyle/>
          <a:p>
            <a:r>
              <a:rPr lang="en-US" dirty="0"/>
              <a:t>Law Library</a:t>
            </a:r>
          </a:p>
        </p:txBody>
      </p:sp>
      <p:cxnSp>
        <p:nvCxnSpPr>
          <p:cNvPr id="15" name="Straight Arrow Connector 14">
            <a:extLst>
              <a:ext uri="{FF2B5EF4-FFF2-40B4-BE49-F238E27FC236}">
                <a16:creationId xmlns:a16="http://schemas.microsoft.com/office/drawing/2014/main" id="{BB39099A-F149-439D-A7A1-6AC31FE73536}"/>
              </a:ext>
            </a:extLst>
          </p:cNvPr>
          <p:cNvCxnSpPr>
            <a:cxnSpLocks/>
            <a:stCxn id="14" idx="3"/>
          </p:cNvCxnSpPr>
          <p:nvPr/>
        </p:nvCxnSpPr>
        <p:spPr>
          <a:xfrm>
            <a:off x="1763688" y="3848397"/>
            <a:ext cx="792088" cy="3795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177827-684D-4C17-A135-953201B83613}"/>
              </a:ext>
            </a:extLst>
          </p:cNvPr>
          <p:cNvSpPr/>
          <p:nvPr/>
        </p:nvSpPr>
        <p:spPr>
          <a:xfrm>
            <a:off x="3707904" y="2134656"/>
            <a:ext cx="720080" cy="293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941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D2BA32-ABC2-4219-9C79-8453F974CB3D}"/>
              </a:ext>
            </a:extLst>
          </p:cNvPr>
          <p:cNvPicPr>
            <a:picLocks noChangeAspect="1"/>
          </p:cNvPicPr>
          <p:nvPr/>
        </p:nvPicPr>
        <p:blipFill>
          <a:blip r:embed="rId2"/>
          <a:stretch>
            <a:fillRect/>
          </a:stretch>
        </p:blipFill>
        <p:spPr>
          <a:xfrm>
            <a:off x="2236849" y="1203598"/>
            <a:ext cx="4212349" cy="3512647"/>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Notes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Jethro Bodine can create Notes only for the Medical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2195736" y="3638479"/>
            <a:ext cx="1822439" cy="744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4769182" y="1543598"/>
            <a:ext cx="654092" cy="24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479704" y="2202418"/>
            <a:ext cx="2028007" cy="646331"/>
          </a:xfrm>
          <a:prstGeom prst="rect">
            <a:avLst/>
          </a:prstGeom>
          <a:solidFill>
            <a:srgbClr val="FFFF00"/>
          </a:solidFill>
          <a:ln>
            <a:solidFill>
              <a:schemeClr val="accent1"/>
            </a:solidFill>
          </a:ln>
        </p:spPr>
        <p:txBody>
          <a:bodyPr wrap="square" rtlCol="0">
            <a:spAutoFit/>
          </a:bodyPr>
          <a:lstStyle/>
          <a:p>
            <a:r>
              <a:rPr lang="en-US" dirty="0"/>
              <a:t>Staff User Jethro Bodine</a:t>
            </a:r>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5436226" y="1666691"/>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6479704" y="1666691"/>
            <a:ext cx="943657" cy="50120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33C4B-C5EB-4052-B1A2-3602A7296784}"/>
              </a:ext>
            </a:extLst>
          </p:cNvPr>
          <p:cNvSpPr txBox="1"/>
          <p:nvPr/>
        </p:nvSpPr>
        <p:spPr>
          <a:xfrm>
            <a:off x="395536" y="3663731"/>
            <a:ext cx="1368152" cy="646331"/>
          </a:xfrm>
          <a:prstGeom prst="rect">
            <a:avLst/>
          </a:prstGeom>
          <a:solidFill>
            <a:srgbClr val="FFFF00"/>
          </a:solidFill>
          <a:ln>
            <a:solidFill>
              <a:schemeClr val="accent1"/>
            </a:solidFill>
          </a:ln>
        </p:spPr>
        <p:txBody>
          <a:bodyPr wrap="square" rtlCol="0">
            <a:spAutoFit/>
          </a:bodyPr>
          <a:lstStyle/>
          <a:p>
            <a:r>
              <a:rPr lang="en-US" dirty="0"/>
              <a:t>Medical Library</a:t>
            </a:r>
          </a:p>
        </p:txBody>
      </p:sp>
      <p:cxnSp>
        <p:nvCxnSpPr>
          <p:cNvPr id="15" name="Straight Arrow Connector 14">
            <a:extLst>
              <a:ext uri="{FF2B5EF4-FFF2-40B4-BE49-F238E27FC236}">
                <a16:creationId xmlns:a16="http://schemas.microsoft.com/office/drawing/2014/main" id="{BB39099A-F149-439D-A7A1-6AC31FE73536}"/>
              </a:ext>
            </a:extLst>
          </p:cNvPr>
          <p:cNvCxnSpPr>
            <a:cxnSpLocks/>
            <a:stCxn id="14" idx="3"/>
            <a:endCxn id="7" idx="1"/>
          </p:cNvCxnSpPr>
          <p:nvPr/>
        </p:nvCxnSpPr>
        <p:spPr>
          <a:xfrm>
            <a:off x="1763688" y="3986897"/>
            <a:ext cx="432048" cy="23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BC60C78-B120-4833-8BAC-034C6BB933C8}"/>
              </a:ext>
            </a:extLst>
          </p:cNvPr>
          <p:cNvSpPr/>
          <p:nvPr/>
        </p:nvSpPr>
        <p:spPr>
          <a:xfrm>
            <a:off x="3275856" y="2134656"/>
            <a:ext cx="720080" cy="293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9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057013-33EB-441E-997C-B385FC6EAEA3}"/>
              </a:ext>
            </a:extLst>
          </p:cNvPr>
          <p:cNvPicPr>
            <a:picLocks noChangeAspect="1"/>
          </p:cNvPicPr>
          <p:nvPr/>
        </p:nvPicPr>
        <p:blipFill>
          <a:blip r:embed="rId2"/>
          <a:stretch>
            <a:fillRect/>
          </a:stretch>
        </p:blipFill>
        <p:spPr>
          <a:xfrm>
            <a:off x="2771800" y="1126206"/>
            <a:ext cx="3735834" cy="37498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Notes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Alicia Chen can create Notes for any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2864102" y="3638478"/>
            <a:ext cx="1822439" cy="13815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4886142" y="1419622"/>
            <a:ext cx="654092" cy="24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596664" y="2078442"/>
            <a:ext cx="2028007" cy="646331"/>
          </a:xfrm>
          <a:prstGeom prst="rect">
            <a:avLst/>
          </a:prstGeom>
          <a:solidFill>
            <a:srgbClr val="FFFF00"/>
          </a:solidFill>
          <a:ln>
            <a:solidFill>
              <a:schemeClr val="accent1"/>
            </a:solidFill>
          </a:ln>
        </p:spPr>
        <p:txBody>
          <a:bodyPr wrap="square" rtlCol="0">
            <a:spAutoFit/>
          </a:bodyPr>
          <a:lstStyle/>
          <a:p>
            <a:r>
              <a:rPr lang="en-US" dirty="0"/>
              <a:t>Staff User Alicia Chen</a:t>
            </a:r>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5553186" y="1542715"/>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6596664" y="1542715"/>
            <a:ext cx="943657" cy="50120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33C4B-C5EB-4052-B1A2-3602A7296784}"/>
              </a:ext>
            </a:extLst>
          </p:cNvPr>
          <p:cNvSpPr txBox="1"/>
          <p:nvPr/>
        </p:nvSpPr>
        <p:spPr>
          <a:xfrm>
            <a:off x="395536" y="3663731"/>
            <a:ext cx="1584176" cy="646331"/>
          </a:xfrm>
          <a:prstGeom prst="rect">
            <a:avLst/>
          </a:prstGeom>
          <a:solidFill>
            <a:srgbClr val="FFFF00"/>
          </a:solidFill>
          <a:ln>
            <a:solidFill>
              <a:schemeClr val="accent1"/>
            </a:solidFill>
          </a:ln>
        </p:spPr>
        <p:txBody>
          <a:bodyPr wrap="square" rtlCol="0">
            <a:spAutoFit/>
          </a:bodyPr>
          <a:lstStyle/>
          <a:p>
            <a:r>
              <a:rPr lang="en-US" dirty="0"/>
              <a:t>All Libraries and institution</a:t>
            </a:r>
          </a:p>
        </p:txBody>
      </p:sp>
      <p:cxnSp>
        <p:nvCxnSpPr>
          <p:cNvPr id="15" name="Straight Arrow Connector 14">
            <a:extLst>
              <a:ext uri="{FF2B5EF4-FFF2-40B4-BE49-F238E27FC236}">
                <a16:creationId xmlns:a16="http://schemas.microsoft.com/office/drawing/2014/main" id="{BB39099A-F149-439D-A7A1-6AC31FE73536}"/>
              </a:ext>
            </a:extLst>
          </p:cNvPr>
          <p:cNvCxnSpPr>
            <a:cxnSpLocks/>
            <a:stCxn id="14" idx="3"/>
            <a:endCxn id="7" idx="1"/>
          </p:cNvCxnSpPr>
          <p:nvPr/>
        </p:nvCxnSpPr>
        <p:spPr>
          <a:xfrm>
            <a:off x="1979712" y="3986897"/>
            <a:ext cx="884390" cy="3423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7B12AE5-7D5E-45CE-B530-4606CD807EB8}"/>
              </a:ext>
            </a:extLst>
          </p:cNvPr>
          <p:cNvSpPr/>
          <p:nvPr/>
        </p:nvSpPr>
        <p:spPr>
          <a:xfrm>
            <a:off x="3923928" y="1990640"/>
            <a:ext cx="720080" cy="293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351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A76079-6AAA-44E0-92B3-C86FB3CC45AD}"/>
              </a:ext>
            </a:extLst>
          </p:cNvPr>
          <p:cNvPicPr>
            <a:picLocks noChangeAspect="1"/>
          </p:cNvPicPr>
          <p:nvPr/>
        </p:nvPicPr>
        <p:blipFill>
          <a:blip r:embed="rId2"/>
          <a:stretch>
            <a:fillRect/>
          </a:stretch>
        </p:blipFill>
        <p:spPr>
          <a:xfrm>
            <a:off x="0" y="1301138"/>
            <a:ext cx="9144000" cy="254122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Notes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Patron Moshe Ben </a:t>
            </a:r>
            <a:r>
              <a:rPr lang="en-US" sz="1800" dirty="0" err="1"/>
              <a:t>Maimon</a:t>
            </a:r>
            <a:r>
              <a:rPr lang="en-US" sz="1800" dirty="0"/>
              <a:t> has notes in the Law Library and Medical Library.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2505035" y="1631704"/>
            <a:ext cx="504055" cy="291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6300192" y="2715766"/>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FD841-C7EA-42C5-956C-AD43C9A38F37}"/>
              </a:ext>
            </a:extLst>
          </p:cNvPr>
          <p:cNvSpPr/>
          <p:nvPr/>
        </p:nvSpPr>
        <p:spPr>
          <a:xfrm>
            <a:off x="6300192" y="3049739"/>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56376" y="1422718"/>
            <a:ext cx="1125897" cy="701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0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82E4B3-1693-4B61-AB03-392957A16A21}"/>
              </a:ext>
            </a:extLst>
          </p:cNvPr>
          <p:cNvPicPr>
            <a:picLocks noChangeAspect="1"/>
          </p:cNvPicPr>
          <p:nvPr/>
        </p:nvPicPr>
        <p:blipFill>
          <a:blip r:embed="rId2"/>
          <a:stretch>
            <a:fillRect/>
          </a:stretch>
        </p:blipFill>
        <p:spPr>
          <a:xfrm>
            <a:off x="0" y="1362264"/>
            <a:ext cx="9144000" cy="24189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Notes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Alicia Chen sees notes in the Law Library and Medical Library.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2542681" y="2003770"/>
            <a:ext cx="445144" cy="291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6244641" y="3041169"/>
            <a:ext cx="782788"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FD841-C7EA-42C5-956C-AD43C9A38F37}"/>
              </a:ext>
            </a:extLst>
          </p:cNvPr>
          <p:cNvSpPr/>
          <p:nvPr/>
        </p:nvSpPr>
        <p:spPr>
          <a:xfrm>
            <a:off x="6244641" y="3352195"/>
            <a:ext cx="782788"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51235" y="2205921"/>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608004" y="2491949"/>
            <a:ext cx="2304256" cy="369332"/>
          </a:xfrm>
          <a:prstGeom prst="rect">
            <a:avLst/>
          </a:prstGeom>
          <a:solidFill>
            <a:srgbClr val="FFFF00"/>
          </a:solidFill>
          <a:ln>
            <a:solidFill>
              <a:schemeClr val="accent1"/>
            </a:solidFill>
          </a:ln>
        </p:spPr>
        <p:txBody>
          <a:bodyPr wrap="square" rtlCol="0">
            <a:spAutoFit/>
          </a:bodyPr>
          <a:lstStyle/>
          <a:p>
            <a:r>
              <a:rPr lang="en-US" dirty="0"/>
              <a:t>Staff User Alicia Chen</a:t>
            </a:r>
          </a:p>
        </p:txBody>
      </p:sp>
      <p:cxnSp>
        <p:nvCxnSpPr>
          <p:cNvPr id="13" name="Straight Arrow Connector 12">
            <a:extLst>
              <a:ext uri="{FF2B5EF4-FFF2-40B4-BE49-F238E27FC236}">
                <a16:creationId xmlns:a16="http://schemas.microsoft.com/office/drawing/2014/main" id="{8B2CAD5C-DBD4-478E-8332-7BC70C1687E6}"/>
              </a:ext>
            </a:extLst>
          </p:cNvPr>
          <p:cNvCxnSpPr>
            <a:cxnSpLocks/>
          </p:cNvCxnSpPr>
          <p:nvPr/>
        </p:nvCxnSpPr>
        <p:spPr>
          <a:xfrm flipV="1">
            <a:off x="6912260" y="1967576"/>
            <a:ext cx="782788" cy="5243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695048" y="1707216"/>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50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The sample staff users, patrons and items. </a:t>
            </a:r>
          </a:p>
        </p:txBody>
      </p:sp>
    </p:spTree>
    <p:extLst>
      <p:ext uri="{BB962C8B-B14F-4D97-AF65-F5344CB8AC3E}">
        <p14:creationId xmlns:p14="http://schemas.microsoft.com/office/powerpoint/2010/main" val="1818323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EE8A9C-EBF1-42D8-BDCA-3FD268932915}"/>
              </a:ext>
            </a:extLst>
          </p:cNvPr>
          <p:cNvPicPr>
            <a:picLocks noChangeAspect="1"/>
          </p:cNvPicPr>
          <p:nvPr/>
        </p:nvPicPr>
        <p:blipFill>
          <a:blip r:embed="rId2"/>
          <a:stretch>
            <a:fillRect/>
          </a:stretch>
        </p:blipFill>
        <p:spPr>
          <a:xfrm>
            <a:off x="0" y="1650844"/>
            <a:ext cx="9144000" cy="24330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Notes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Elly May </a:t>
            </a:r>
            <a:r>
              <a:rPr lang="en-US" sz="1800" dirty="0" err="1"/>
              <a:t>Clampett</a:t>
            </a:r>
            <a:r>
              <a:rPr lang="en-US" sz="1800" dirty="0"/>
              <a:t> sees notes in the Law Library only.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2541724" y="2273709"/>
            <a:ext cx="4973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6228184" y="3369587"/>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46095" y="2450003"/>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355976" y="2787774"/>
            <a:ext cx="2880320" cy="369332"/>
          </a:xfrm>
          <a:prstGeom prst="rect">
            <a:avLst/>
          </a:prstGeom>
          <a:solidFill>
            <a:srgbClr val="FFFF00"/>
          </a:solidFill>
          <a:ln>
            <a:solidFill>
              <a:schemeClr val="accent1"/>
            </a:solidFill>
          </a:ln>
        </p:spPr>
        <p:txBody>
          <a:bodyPr wrap="square" rtlCol="0">
            <a:spAutoFit/>
          </a:bodyPr>
          <a:lstStyle/>
          <a:p>
            <a:r>
              <a:rPr lang="en-US" dirty="0"/>
              <a:t>Staff User Elly May </a:t>
            </a:r>
            <a:r>
              <a:rPr lang="en-US" dirty="0" err="1"/>
              <a:t>Clampett</a:t>
            </a:r>
            <a:endParaRPr lang="en-US" dirty="0"/>
          </a:p>
        </p:txBody>
      </p:sp>
      <p:cxnSp>
        <p:nvCxnSpPr>
          <p:cNvPr id="13" name="Straight Arrow Connector 12">
            <a:extLst>
              <a:ext uri="{FF2B5EF4-FFF2-40B4-BE49-F238E27FC236}">
                <a16:creationId xmlns:a16="http://schemas.microsoft.com/office/drawing/2014/main" id="{8B2CAD5C-DBD4-478E-8332-7BC70C1687E6}"/>
              </a:ext>
            </a:extLst>
          </p:cNvPr>
          <p:cNvCxnSpPr>
            <a:cxnSpLocks/>
          </p:cNvCxnSpPr>
          <p:nvPr/>
        </p:nvCxnSpPr>
        <p:spPr>
          <a:xfrm flipV="1">
            <a:off x="7236296" y="2245913"/>
            <a:ext cx="497372" cy="541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685856" y="1985553"/>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86CF1C-AD04-4C99-A71C-ABDD93838F37}"/>
              </a:ext>
            </a:extLst>
          </p:cNvPr>
          <p:cNvSpPr txBox="1"/>
          <p:nvPr/>
        </p:nvSpPr>
        <p:spPr>
          <a:xfrm>
            <a:off x="4139952" y="4371948"/>
            <a:ext cx="1368152" cy="369332"/>
          </a:xfrm>
          <a:prstGeom prst="rect">
            <a:avLst/>
          </a:prstGeom>
          <a:solidFill>
            <a:srgbClr val="FFFF00"/>
          </a:solidFill>
          <a:ln>
            <a:solidFill>
              <a:schemeClr val="accent1"/>
            </a:solidFill>
          </a:ln>
        </p:spPr>
        <p:txBody>
          <a:bodyPr wrap="square" rtlCol="0">
            <a:spAutoFit/>
          </a:bodyPr>
          <a:lstStyle/>
          <a:p>
            <a:r>
              <a:rPr lang="en-US" dirty="0"/>
              <a:t>Law Library</a:t>
            </a:r>
          </a:p>
        </p:txBody>
      </p:sp>
      <p:cxnSp>
        <p:nvCxnSpPr>
          <p:cNvPr id="16" name="Straight Arrow Connector 15">
            <a:extLst>
              <a:ext uri="{FF2B5EF4-FFF2-40B4-BE49-F238E27FC236}">
                <a16:creationId xmlns:a16="http://schemas.microsoft.com/office/drawing/2014/main" id="{7A02C44C-190F-4449-AF08-EA7DD002C7BC}"/>
              </a:ext>
            </a:extLst>
          </p:cNvPr>
          <p:cNvCxnSpPr>
            <a:cxnSpLocks/>
          </p:cNvCxnSpPr>
          <p:nvPr/>
        </p:nvCxnSpPr>
        <p:spPr>
          <a:xfrm flipV="1">
            <a:off x="5508104" y="3679783"/>
            <a:ext cx="720081" cy="6540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96D4C8D-9967-451C-A1D6-8300860EE7D5}"/>
              </a:ext>
            </a:extLst>
          </p:cNvPr>
          <p:cNvSpPr/>
          <p:nvPr/>
        </p:nvSpPr>
        <p:spPr>
          <a:xfrm>
            <a:off x="61727" y="2539851"/>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716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29D979-9845-4A70-A358-E03A8C47EA58}"/>
              </a:ext>
            </a:extLst>
          </p:cNvPr>
          <p:cNvPicPr>
            <a:picLocks noChangeAspect="1"/>
          </p:cNvPicPr>
          <p:nvPr/>
        </p:nvPicPr>
        <p:blipFill>
          <a:blip r:embed="rId2"/>
          <a:stretch>
            <a:fillRect/>
          </a:stretch>
        </p:blipFill>
        <p:spPr>
          <a:xfrm>
            <a:off x="0" y="1646037"/>
            <a:ext cx="9144000" cy="24296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Notes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Jethro Bodine sees notes in the Medical Library only.</a:t>
            </a:r>
          </a:p>
        </p:txBody>
      </p:sp>
      <p:sp>
        <p:nvSpPr>
          <p:cNvPr id="7" name="Rectangle 6">
            <a:extLst>
              <a:ext uri="{FF2B5EF4-FFF2-40B4-BE49-F238E27FC236}">
                <a16:creationId xmlns:a16="http://schemas.microsoft.com/office/drawing/2014/main" id="{77983094-ECA4-411F-9358-EC3447405AF4}"/>
              </a:ext>
            </a:extLst>
          </p:cNvPr>
          <p:cNvSpPr/>
          <p:nvPr/>
        </p:nvSpPr>
        <p:spPr>
          <a:xfrm>
            <a:off x="2541724" y="2273709"/>
            <a:ext cx="4973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6228184" y="3369587"/>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46095" y="2450003"/>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355976" y="2787774"/>
            <a:ext cx="2880320" cy="369332"/>
          </a:xfrm>
          <a:prstGeom prst="rect">
            <a:avLst/>
          </a:prstGeom>
          <a:solidFill>
            <a:srgbClr val="FFFF00"/>
          </a:solidFill>
          <a:ln>
            <a:solidFill>
              <a:schemeClr val="accent1"/>
            </a:solidFill>
          </a:ln>
        </p:spPr>
        <p:txBody>
          <a:bodyPr wrap="square" rtlCol="0">
            <a:spAutoFit/>
          </a:bodyPr>
          <a:lstStyle/>
          <a:p>
            <a:r>
              <a:rPr lang="en-US" dirty="0"/>
              <a:t>Staff User Jethro Bodine</a:t>
            </a:r>
          </a:p>
        </p:txBody>
      </p:sp>
      <p:cxnSp>
        <p:nvCxnSpPr>
          <p:cNvPr id="13" name="Straight Arrow Connector 12">
            <a:extLst>
              <a:ext uri="{FF2B5EF4-FFF2-40B4-BE49-F238E27FC236}">
                <a16:creationId xmlns:a16="http://schemas.microsoft.com/office/drawing/2014/main" id="{8B2CAD5C-DBD4-478E-8332-7BC70C1687E6}"/>
              </a:ext>
            </a:extLst>
          </p:cNvPr>
          <p:cNvCxnSpPr>
            <a:cxnSpLocks/>
          </p:cNvCxnSpPr>
          <p:nvPr/>
        </p:nvCxnSpPr>
        <p:spPr>
          <a:xfrm flipV="1">
            <a:off x="7236296" y="2245913"/>
            <a:ext cx="497372" cy="541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685856" y="1985553"/>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86CF1C-AD04-4C99-A71C-ABDD93838F37}"/>
              </a:ext>
            </a:extLst>
          </p:cNvPr>
          <p:cNvSpPr txBox="1"/>
          <p:nvPr/>
        </p:nvSpPr>
        <p:spPr>
          <a:xfrm>
            <a:off x="3851920" y="4371948"/>
            <a:ext cx="1656184" cy="369332"/>
          </a:xfrm>
          <a:prstGeom prst="rect">
            <a:avLst/>
          </a:prstGeom>
          <a:solidFill>
            <a:srgbClr val="FFFF00"/>
          </a:solidFill>
          <a:ln>
            <a:solidFill>
              <a:schemeClr val="accent1"/>
            </a:solidFill>
          </a:ln>
        </p:spPr>
        <p:txBody>
          <a:bodyPr wrap="square" rtlCol="0">
            <a:spAutoFit/>
          </a:bodyPr>
          <a:lstStyle/>
          <a:p>
            <a:r>
              <a:rPr lang="en-US" dirty="0"/>
              <a:t>Medical Library</a:t>
            </a:r>
          </a:p>
        </p:txBody>
      </p:sp>
      <p:cxnSp>
        <p:nvCxnSpPr>
          <p:cNvPr id="16" name="Straight Arrow Connector 15">
            <a:extLst>
              <a:ext uri="{FF2B5EF4-FFF2-40B4-BE49-F238E27FC236}">
                <a16:creationId xmlns:a16="http://schemas.microsoft.com/office/drawing/2014/main" id="{7A02C44C-190F-4449-AF08-EA7DD002C7BC}"/>
              </a:ext>
            </a:extLst>
          </p:cNvPr>
          <p:cNvCxnSpPr>
            <a:cxnSpLocks/>
          </p:cNvCxnSpPr>
          <p:nvPr/>
        </p:nvCxnSpPr>
        <p:spPr>
          <a:xfrm flipV="1">
            <a:off x="5508104" y="3679783"/>
            <a:ext cx="720081" cy="6540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96D4C8D-9967-451C-A1D6-8300860EE7D5}"/>
              </a:ext>
            </a:extLst>
          </p:cNvPr>
          <p:cNvSpPr/>
          <p:nvPr/>
        </p:nvSpPr>
        <p:spPr>
          <a:xfrm>
            <a:off x="61727" y="2539851"/>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35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251520" y="3319778"/>
            <a:ext cx="8712968" cy="1240583"/>
          </a:xfrm>
        </p:spPr>
        <p:txBody>
          <a:bodyPr/>
          <a:lstStyle/>
          <a:p>
            <a:r>
              <a:rPr lang="en-US" dirty="0"/>
              <a:t>Creating and Viewing Blocks restricted by library</a:t>
            </a:r>
          </a:p>
        </p:txBody>
      </p:sp>
    </p:spTree>
    <p:extLst>
      <p:ext uri="{BB962C8B-B14F-4D97-AF65-F5344CB8AC3E}">
        <p14:creationId xmlns:p14="http://schemas.microsoft.com/office/powerpoint/2010/main" val="2381503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Blocks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What we will see in this section:</a:t>
            </a:r>
          </a:p>
          <a:p>
            <a:pPr lvl="1"/>
            <a:r>
              <a:rPr lang="en-US" sz="2400" dirty="0"/>
              <a:t>A new field “Owner” has been added to the Blocks.</a:t>
            </a:r>
          </a:p>
          <a:p>
            <a:pPr lvl="1"/>
            <a:r>
              <a:rPr lang="en-US" sz="2400" dirty="0"/>
              <a:t>This allows the institution to restrict which staff users can see which Blocks.</a:t>
            </a:r>
          </a:p>
          <a:p>
            <a:pPr lvl="1"/>
            <a:r>
              <a:rPr lang="en-US" sz="2400" dirty="0"/>
              <a:t>Library-level blocks also have a functional meaning: Blocks at the library level only block activity for that library’s items (while institution-level blocks block activity in all libraries)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84958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7EA66-0A00-443B-9F09-DC6896E0B534}"/>
              </a:ext>
            </a:extLst>
          </p:cNvPr>
          <p:cNvPicPr>
            <a:picLocks noChangeAspect="1"/>
          </p:cNvPicPr>
          <p:nvPr/>
        </p:nvPicPr>
        <p:blipFill>
          <a:blip r:embed="rId2"/>
          <a:stretch>
            <a:fillRect/>
          </a:stretch>
        </p:blipFill>
        <p:spPr>
          <a:xfrm>
            <a:off x="2555776" y="1059581"/>
            <a:ext cx="4102331" cy="38267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Blocks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Elly May </a:t>
            </a:r>
            <a:r>
              <a:rPr lang="en-US" sz="2000" dirty="0" err="1"/>
              <a:t>Clampett</a:t>
            </a:r>
            <a:r>
              <a:rPr lang="en-US" sz="2000" dirty="0"/>
              <a:t> can create Blocks only for the Law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2605546" y="3363838"/>
            <a:ext cx="1822439" cy="744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4854244" y="1419622"/>
            <a:ext cx="654092" cy="24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617931" y="2078442"/>
            <a:ext cx="2028007" cy="646331"/>
          </a:xfrm>
          <a:prstGeom prst="rect">
            <a:avLst/>
          </a:prstGeom>
          <a:solidFill>
            <a:srgbClr val="FFFF00"/>
          </a:solidFill>
          <a:ln>
            <a:solidFill>
              <a:schemeClr val="accent1"/>
            </a:solidFill>
          </a:ln>
        </p:spPr>
        <p:txBody>
          <a:bodyPr wrap="square" rtlCol="0">
            <a:spAutoFit/>
          </a:bodyPr>
          <a:lstStyle/>
          <a:p>
            <a:r>
              <a:rPr lang="en-US" dirty="0"/>
              <a:t>Staff User Elly May </a:t>
            </a:r>
            <a:r>
              <a:rPr lang="en-US" dirty="0" err="1"/>
              <a:t>Clampett</a:t>
            </a:r>
            <a:endParaRPr lang="en-US" dirty="0"/>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5574453" y="1542715"/>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6617931" y="1542715"/>
            <a:ext cx="943657" cy="50120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33C4B-C5EB-4052-B1A2-3602A7296784}"/>
              </a:ext>
            </a:extLst>
          </p:cNvPr>
          <p:cNvSpPr txBox="1"/>
          <p:nvPr/>
        </p:nvSpPr>
        <p:spPr>
          <a:xfrm>
            <a:off x="395536" y="3399723"/>
            <a:ext cx="1368152" cy="369332"/>
          </a:xfrm>
          <a:prstGeom prst="rect">
            <a:avLst/>
          </a:prstGeom>
          <a:solidFill>
            <a:srgbClr val="FFFF00"/>
          </a:solidFill>
          <a:ln>
            <a:solidFill>
              <a:schemeClr val="accent1"/>
            </a:solidFill>
          </a:ln>
        </p:spPr>
        <p:txBody>
          <a:bodyPr wrap="square" rtlCol="0">
            <a:spAutoFit/>
          </a:bodyPr>
          <a:lstStyle/>
          <a:p>
            <a:r>
              <a:rPr lang="en-US" dirty="0"/>
              <a:t>Law Library</a:t>
            </a:r>
          </a:p>
        </p:txBody>
      </p:sp>
      <p:cxnSp>
        <p:nvCxnSpPr>
          <p:cNvPr id="15" name="Straight Arrow Connector 14">
            <a:extLst>
              <a:ext uri="{FF2B5EF4-FFF2-40B4-BE49-F238E27FC236}">
                <a16:creationId xmlns:a16="http://schemas.microsoft.com/office/drawing/2014/main" id="{BB39099A-F149-439D-A7A1-6AC31FE73536}"/>
              </a:ext>
            </a:extLst>
          </p:cNvPr>
          <p:cNvCxnSpPr>
            <a:cxnSpLocks/>
            <a:stCxn id="14" idx="3"/>
          </p:cNvCxnSpPr>
          <p:nvPr/>
        </p:nvCxnSpPr>
        <p:spPr>
          <a:xfrm>
            <a:off x="1763688" y="3584389"/>
            <a:ext cx="792088" cy="3795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FC6DA7-9195-4FD3-82C2-B9F489DB2CD3}"/>
              </a:ext>
            </a:extLst>
          </p:cNvPr>
          <p:cNvSpPr/>
          <p:nvPr/>
        </p:nvSpPr>
        <p:spPr>
          <a:xfrm>
            <a:off x="3851920" y="2078442"/>
            <a:ext cx="720080" cy="293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547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81F182-45AA-491A-9247-3A8EFCE04189}"/>
              </a:ext>
            </a:extLst>
          </p:cNvPr>
          <p:cNvPicPr>
            <a:picLocks noChangeAspect="1"/>
          </p:cNvPicPr>
          <p:nvPr/>
        </p:nvPicPr>
        <p:blipFill>
          <a:blip r:embed="rId2"/>
          <a:stretch>
            <a:fillRect/>
          </a:stretch>
        </p:blipFill>
        <p:spPr>
          <a:xfrm>
            <a:off x="2627784" y="1074914"/>
            <a:ext cx="3960441" cy="37420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Blocks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Jethro Bodine can create Blocks only for the Medical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2627784" y="3247790"/>
            <a:ext cx="1944216" cy="860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4854244" y="1419622"/>
            <a:ext cx="654092" cy="24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617931" y="2078442"/>
            <a:ext cx="2028007" cy="646331"/>
          </a:xfrm>
          <a:prstGeom prst="rect">
            <a:avLst/>
          </a:prstGeom>
          <a:solidFill>
            <a:srgbClr val="FFFF00"/>
          </a:solidFill>
          <a:ln>
            <a:solidFill>
              <a:schemeClr val="accent1"/>
            </a:solidFill>
          </a:ln>
        </p:spPr>
        <p:txBody>
          <a:bodyPr wrap="square" rtlCol="0">
            <a:spAutoFit/>
          </a:bodyPr>
          <a:lstStyle/>
          <a:p>
            <a:r>
              <a:rPr lang="en-US" dirty="0"/>
              <a:t>Staff User Jethro Bodine</a:t>
            </a:r>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5574453" y="1542715"/>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6617931" y="1542715"/>
            <a:ext cx="943657" cy="50120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33C4B-C5EB-4052-B1A2-3602A7296784}"/>
              </a:ext>
            </a:extLst>
          </p:cNvPr>
          <p:cNvSpPr txBox="1"/>
          <p:nvPr/>
        </p:nvSpPr>
        <p:spPr>
          <a:xfrm>
            <a:off x="395536" y="3399723"/>
            <a:ext cx="1368152" cy="646331"/>
          </a:xfrm>
          <a:prstGeom prst="rect">
            <a:avLst/>
          </a:prstGeom>
          <a:solidFill>
            <a:srgbClr val="FFFF00"/>
          </a:solidFill>
          <a:ln>
            <a:solidFill>
              <a:schemeClr val="accent1"/>
            </a:solidFill>
          </a:ln>
        </p:spPr>
        <p:txBody>
          <a:bodyPr wrap="square" rtlCol="0">
            <a:spAutoFit/>
          </a:bodyPr>
          <a:lstStyle/>
          <a:p>
            <a:r>
              <a:rPr lang="en-US" dirty="0"/>
              <a:t>Medical Library</a:t>
            </a:r>
          </a:p>
        </p:txBody>
      </p:sp>
      <p:cxnSp>
        <p:nvCxnSpPr>
          <p:cNvPr id="15" name="Straight Arrow Connector 14">
            <a:extLst>
              <a:ext uri="{FF2B5EF4-FFF2-40B4-BE49-F238E27FC236}">
                <a16:creationId xmlns:a16="http://schemas.microsoft.com/office/drawing/2014/main" id="{BB39099A-F149-439D-A7A1-6AC31FE73536}"/>
              </a:ext>
            </a:extLst>
          </p:cNvPr>
          <p:cNvCxnSpPr>
            <a:cxnSpLocks/>
            <a:stCxn id="14" idx="3"/>
          </p:cNvCxnSpPr>
          <p:nvPr/>
        </p:nvCxnSpPr>
        <p:spPr>
          <a:xfrm>
            <a:off x="1763688" y="3722889"/>
            <a:ext cx="834390" cy="1450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DB9B2BC-EDCF-402D-86B4-5E9E23E16642}"/>
              </a:ext>
            </a:extLst>
          </p:cNvPr>
          <p:cNvSpPr/>
          <p:nvPr/>
        </p:nvSpPr>
        <p:spPr>
          <a:xfrm>
            <a:off x="3851920" y="2078442"/>
            <a:ext cx="720080" cy="293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433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F1AEB0-E504-43FB-9177-AEF7D133D35E}"/>
              </a:ext>
            </a:extLst>
          </p:cNvPr>
          <p:cNvPicPr>
            <a:picLocks noChangeAspect="1"/>
          </p:cNvPicPr>
          <p:nvPr/>
        </p:nvPicPr>
        <p:blipFill>
          <a:blip r:embed="rId2"/>
          <a:stretch>
            <a:fillRect/>
          </a:stretch>
        </p:blipFill>
        <p:spPr>
          <a:xfrm>
            <a:off x="2699792" y="1059582"/>
            <a:ext cx="4061989" cy="3960439"/>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Blocks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Alicia Chen can create Blocks for any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2699792" y="3363838"/>
            <a:ext cx="1986749" cy="1656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5009935" y="1419622"/>
            <a:ext cx="654092" cy="24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720457" y="2078442"/>
            <a:ext cx="2028007" cy="646331"/>
          </a:xfrm>
          <a:prstGeom prst="rect">
            <a:avLst/>
          </a:prstGeom>
          <a:solidFill>
            <a:srgbClr val="FFFF00"/>
          </a:solidFill>
          <a:ln>
            <a:solidFill>
              <a:schemeClr val="accent1"/>
            </a:solidFill>
          </a:ln>
        </p:spPr>
        <p:txBody>
          <a:bodyPr wrap="square" rtlCol="0">
            <a:spAutoFit/>
          </a:bodyPr>
          <a:lstStyle/>
          <a:p>
            <a:r>
              <a:rPr lang="en-US" dirty="0"/>
              <a:t>Staff User Alicia Chen</a:t>
            </a:r>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5676979" y="1542715"/>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6720457" y="1542715"/>
            <a:ext cx="943657" cy="50120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33C4B-C5EB-4052-B1A2-3602A7296784}"/>
              </a:ext>
            </a:extLst>
          </p:cNvPr>
          <p:cNvSpPr txBox="1"/>
          <p:nvPr/>
        </p:nvSpPr>
        <p:spPr>
          <a:xfrm>
            <a:off x="395536" y="3663731"/>
            <a:ext cx="1584176" cy="646331"/>
          </a:xfrm>
          <a:prstGeom prst="rect">
            <a:avLst/>
          </a:prstGeom>
          <a:solidFill>
            <a:srgbClr val="FFFF00"/>
          </a:solidFill>
          <a:ln>
            <a:solidFill>
              <a:schemeClr val="accent1"/>
            </a:solidFill>
          </a:ln>
        </p:spPr>
        <p:txBody>
          <a:bodyPr wrap="square" rtlCol="0">
            <a:spAutoFit/>
          </a:bodyPr>
          <a:lstStyle/>
          <a:p>
            <a:r>
              <a:rPr lang="en-US" dirty="0"/>
              <a:t>All Libraries and institution</a:t>
            </a:r>
          </a:p>
        </p:txBody>
      </p:sp>
      <p:cxnSp>
        <p:nvCxnSpPr>
          <p:cNvPr id="15" name="Straight Arrow Connector 14">
            <a:extLst>
              <a:ext uri="{FF2B5EF4-FFF2-40B4-BE49-F238E27FC236}">
                <a16:creationId xmlns:a16="http://schemas.microsoft.com/office/drawing/2014/main" id="{BB39099A-F149-439D-A7A1-6AC31FE73536}"/>
              </a:ext>
            </a:extLst>
          </p:cNvPr>
          <p:cNvCxnSpPr>
            <a:cxnSpLocks/>
            <a:stCxn id="14" idx="3"/>
            <a:endCxn id="7" idx="1"/>
          </p:cNvCxnSpPr>
          <p:nvPr/>
        </p:nvCxnSpPr>
        <p:spPr>
          <a:xfrm>
            <a:off x="1979712" y="3986897"/>
            <a:ext cx="720080" cy="2050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404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FEC1E8-43BE-4047-A8E9-DA7E18B62255}"/>
              </a:ext>
            </a:extLst>
          </p:cNvPr>
          <p:cNvPicPr>
            <a:picLocks noChangeAspect="1"/>
          </p:cNvPicPr>
          <p:nvPr/>
        </p:nvPicPr>
        <p:blipFill>
          <a:blip r:embed="rId2"/>
          <a:stretch>
            <a:fillRect/>
          </a:stretch>
        </p:blipFill>
        <p:spPr>
          <a:xfrm>
            <a:off x="0" y="1314541"/>
            <a:ext cx="9144000" cy="2514417"/>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Blocks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Patron Moshe Ben </a:t>
            </a:r>
            <a:r>
              <a:rPr lang="en-US" sz="1800" dirty="0" err="1"/>
              <a:t>Maimon</a:t>
            </a:r>
            <a:r>
              <a:rPr lang="en-US" sz="1800" dirty="0"/>
              <a:t> has Blocks in the Law Library and Medical Library.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2915816" y="1641522"/>
            <a:ext cx="504055" cy="291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3739099" y="2800830"/>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FD841-C7EA-42C5-956C-AD43C9A38F37}"/>
              </a:ext>
            </a:extLst>
          </p:cNvPr>
          <p:cNvSpPr/>
          <p:nvPr/>
        </p:nvSpPr>
        <p:spPr>
          <a:xfrm>
            <a:off x="3739099" y="3134803"/>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56376" y="1422718"/>
            <a:ext cx="1125897" cy="701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134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287A75-9D8D-4352-B771-73084119699F}"/>
              </a:ext>
            </a:extLst>
          </p:cNvPr>
          <p:cNvPicPr>
            <a:picLocks noChangeAspect="1"/>
          </p:cNvPicPr>
          <p:nvPr/>
        </p:nvPicPr>
        <p:blipFill>
          <a:blip r:embed="rId2"/>
          <a:stretch>
            <a:fillRect/>
          </a:stretch>
        </p:blipFill>
        <p:spPr>
          <a:xfrm>
            <a:off x="0" y="1341243"/>
            <a:ext cx="9144000" cy="246101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Blocks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Alicia Chen sees blocks in the Law Library and Medical Library.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2974728" y="2003770"/>
            <a:ext cx="445144" cy="291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3635896" y="3115599"/>
            <a:ext cx="782788"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FD841-C7EA-42C5-956C-AD43C9A38F37}"/>
              </a:ext>
            </a:extLst>
          </p:cNvPr>
          <p:cNvSpPr/>
          <p:nvPr/>
        </p:nvSpPr>
        <p:spPr>
          <a:xfrm>
            <a:off x="3635896" y="3426625"/>
            <a:ext cx="782788"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51235" y="2205921"/>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608004" y="2491949"/>
            <a:ext cx="2304256" cy="369332"/>
          </a:xfrm>
          <a:prstGeom prst="rect">
            <a:avLst/>
          </a:prstGeom>
          <a:solidFill>
            <a:srgbClr val="FFFF00"/>
          </a:solidFill>
          <a:ln>
            <a:solidFill>
              <a:schemeClr val="accent1"/>
            </a:solidFill>
          </a:ln>
        </p:spPr>
        <p:txBody>
          <a:bodyPr wrap="square" rtlCol="0">
            <a:spAutoFit/>
          </a:bodyPr>
          <a:lstStyle/>
          <a:p>
            <a:r>
              <a:rPr lang="en-US" dirty="0"/>
              <a:t>Staff User Alicia Chen</a:t>
            </a:r>
          </a:p>
        </p:txBody>
      </p:sp>
      <p:cxnSp>
        <p:nvCxnSpPr>
          <p:cNvPr id="13" name="Straight Arrow Connector 12">
            <a:extLst>
              <a:ext uri="{FF2B5EF4-FFF2-40B4-BE49-F238E27FC236}">
                <a16:creationId xmlns:a16="http://schemas.microsoft.com/office/drawing/2014/main" id="{8B2CAD5C-DBD4-478E-8332-7BC70C1687E6}"/>
              </a:ext>
            </a:extLst>
          </p:cNvPr>
          <p:cNvCxnSpPr>
            <a:cxnSpLocks/>
          </p:cNvCxnSpPr>
          <p:nvPr/>
        </p:nvCxnSpPr>
        <p:spPr>
          <a:xfrm flipV="1">
            <a:off x="6912260" y="1967576"/>
            <a:ext cx="782788" cy="5243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684415" y="1678178"/>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9334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43A788-134F-4290-8CF8-7054025E4596}"/>
              </a:ext>
            </a:extLst>
          </p:cNvPr>
          <p:cNvPicPr>
            <a:picLocks noChangeAspect="1"/>
          </p:cNvPicPr>
          <p:nvPr/>
        </p:nvPicPr>
        <p:blipFill>
          <a:blip r:embed="rId2"/>
          <a:stretch>
            <a:fillRect/>
          </a:stretch>
        </p:blipFill>
        <p:spPr>
          <a:xfrm>
            <a:off x="0" y="1658571"/>
            <a:ext cx="9144000" cy="243840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Blocks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Elly May </a:t>
            </a:r>
            <a:r>
              <a:rPr lang="en-US" sz="1800" dirty="0" err="1"/>
              <a:t>Clampett</a:t>
            </a:r>
            <a:r>
              <a:rPr lang="en-US" sz="1800" dirty="0"/>
              <a:t> sees blocks in the Law Library only.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2994508" y="2273709"/>
            <a:ext cx="4973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3688357" y="3460472"/>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46095" y="2450003"/>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355976" y="2787774"/>
            <a:ext cx="2880320" cy="369332"/>
          </a:xfrm>
          <a:prstGeom prst="rect">
            <a:avLst/>
          </a:prstGeom>
          <a:solidFill>
            <a:srgbClr val="FFFF00"/>
          </a:solidFill>
          <a:ln>
            <a:solidFill>
              <a:schemeClr val="accent1"/>
            </a:solidFill>
          </a:ln>
        </p:spPr>
        <p:txBody>
          <a:bodyPr wrap="square" rtlCol="0">
            <a:spAutoFit/>
          </a:bodyPr>
          <a:lstStyle/>
          <a:p>
            <a:r>
              <a:rPr lang="en-US" dirty="0"/>
              <a:t>Staff User Elly May </a:t>
            </a:r>
            <a:r>
              <a:rPr lang="en-US" dirty="0" err="1"/>
              <a:t>Clampett</a:t>
            </a:r>
            <a:endParaRPr lang="en-US" dirty="0"/>
          </a:p>
        </p:txBody>
      </p:sp>
      <p:cxnSp>
        <p:nvCxnSpPr>
          <p:cNvPr id="13" name="Straight Arrow Connector 12">
            <a:extLst>
              <a:ext uri="{FF2B5EF4-FFF2-40B4-BE49-F238E27FC236}">
                <a16:creationId xmlns:a16="http://schemas.microsoft.com/office/drawing/2014/main" id="{8B2CAD5C-DBD4-478E-8332-7BC70C1687E6}"/>
              </a:ext>
            </a:extLst>
          </p:cNvPr>
          <p:cNvCxnSpPr>
            <a:cxnSpLocks/>
          </p:cNvCxnSpPr>
          <p:nvPr/>
        </p:nvCxnSpPr>
        <p:spPr>
          <a:xfrm flipV="1">
            <a:off x="7236296" y="2245913"/>
            <a:ext cx="497372" cy="541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685856" y="1985553"/>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86CF1C-AD04-4C99-A71C-ABDD93838F37}"/>
              </a:ext>
            </a:extLst>
          </p:cNvPr>
          <p:cNvSpPr txBox="1"/>
          <p:nvPr/>
        </p:nvSpPr>
        <p:spPr>
          <a:xfrm>
            <a:off x="4139952" y="4371948"/>
            <a:ext cx="1368152" cy="369332"/>
          </a:xfrm>
          <a:prstGeom prst="rect">
            <a:avLst/>
          </a:prstGeom>
          <a:solidFill>
            <a:srgbClr val="FFFF00"/>
          </a:solidFill>
          <a:ln>
            <a:solidFill>
              <a:schemeClr val="accent1"/>
            </a:solidFill>
          </a:ln>
        </p:spPr>
        <p:txBody>
          <a:bodyPr wrap="square" rtlCol="0">
            <a:spAutoFit/>
          </a:bodyPr>
          <a:lstStyle/>
          <a:p>
            <a:r>
              <a:rPr lang="en-US" dirty="0"/>
              <a:t>Law Library</a:t>
            </a:r>
          </a:p>
        </p:txBody>
      </p:sp>
      <p:cxnSp>
        <p:nvCxnSpPr>
          <p:cNvPr id="16" name="Straight Arrow Connector 15">
            <a:extLst>
              <a:ext uri="{FF2B5EF4-FFF2-40B4-BE49-F238E27FC236}">
                <a16:creationId xmlns:a16="http://schemas.microsoft.com/office/drawing/2014/main" id="{7A02C44C-190F-4449-AF08-EA7DD002C7BC}"/>
              </a:ext>
            </a:extLst>
          </p:cNvPr>
          <p:cNvCxnSpPr>
            <a:cxnSpLocks/>
          </p:cNvCxnSpPr>
          <p:nvPr/>
        </p:nvCxnSpPr>
        <p:spPr>
          <a:xfrm flipH="1" flipV="1">
            <a:off x="3963275" y="3769968"/>
            <a:ext cx="320693" cy="6019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96D4C8D-9967-451C-A1D6-8300860EE7D5}"/>
              </a:ext>
            </a:extLst>
          </p:cNvPr>
          <p:cNvSpPr/>
          <p:nvPr/>
        </p:nvSpPr>
        <p:spPr>
          <a:xfrm>
            <a:off x="61727" y="2539851"/>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61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Staff user Jethro Bodine is associated with the Medical Library.</a:t>
            </a:r>
          </a:p>
          <a:p>
            <a:r>
              <a:rPr lang="en-US" dirty="0"/>
              <a:t>He has the following roles and scopes:</a:t>
            </a:r>
          </a:p>
          <a:p>
            <a:pPr lvl="1"/>
            <a:r>
              <a:rPr lang="en-US" dirty="0"/>
              <a:t>User Manager in scope Medical Library</a:t>
            </a:r>
          </a:p>
          <a:p>
            <a:pPr lvl="1"/>
            <a:r>
              <a:rPr lang="en-US" dirty="0"/>
              <a:t>Requests Operator in scope Medical Library</a:t>
            </a:r>
          </a:p>
          <a:p>
            <a:pPr lvl="1"/>
            <a:r>
              <a:rPr lang="en-US" dirty="0"/>
              <a:t>Circulation Desk Manager in scope Medical Library</a:t>
            </a:r>
          </a:p>
          <a:p>
            <a:pPr lvl="1"/>
            <a:r>
              <a:rPr lang="en-US" dirty="0"/>
              <a:t>Circulation Desk Operator in scope Medical Library</a:t>
            </a:r>
          </a:p>
          <a:p>
            <a:endParaRPr lang="en-US" dirty="0"/>
          </a:p>
        </p:txBody>
      </p:sp>
    </p:spTree>
    <p:extLst>
      <p:ext uri="{BB962C8B-B14F-4D97-AF65-F5344CB8AC3E}">
        <p14:creationId xmlns:p14="http://schemas.microsoft.com/office/powerpoint/2010/main" val="488763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3CFCBC-9519-4F69-ABA1-E212F7DF152E}"/>
              </a:ext>
            </a:extLst>
          </p:cNvPr>
          <p:cNvPicPr>
            <a:picLocks noChangeAspect="1"/>
          </p:cNvPicPr>
          <p:nvPr/>
        </p:nvPicPr>
        <p:blipFill>
          <a:blip r:embed="rId2"/>
          <a:stretch>
            <a:fillRect/>
          </a:stretch>
        </p:blipFill>
        <p:spPr>
          <a:xfrm>
            <a:off x="0" y="1652276"/>
            <a:ext cx="9144000" cy="2412799"/>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Blocks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Jethro Bodine sees blocks in the Medical Library only.</a:t>
            </a:r>
          </a:p>
        </p:txBody>
      </p:sp>
      <p:sp>
        <p:nvSpPr>
          <p:cNvPr id="7" name="Rectangle 6">
            <a:extLst>
              <a:ext uri="{FF2B5EF4-FFF2-40B4-BE49-F238E27FC236}">
                <a16:creationId xmlns:a16="http://schemas.microsoft.com/office/drawing/2014/main" id="{77983094-ECA4-411F-9358-EC3447405AF4}"/>
              </a:ext>
            </a:extLst>
          </p:cNvPr>
          <p:cNvSpPr/>
          <p:nvPr/>
        </p:nvSpPr>
        <p:spPr>
          <a:xfrm>
            <a:off x="2994508" y="2273709"/>
            <a:ext cx="4973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3720256" y="3434809"/>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46095" y="2450003"/>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355976" y="2787774"/>
            <a:ext cx="2880320" cy="369332"/>
          </a:xfrm>
          <a:prstGeom prst="rect">
            <a:avLst/>
          </a:prstGeom>
          <a:solidFill>
            <a:srgbClr val="FFFF00"/>
          </a:solidFill>
          <a:ln>
            <a:solidFill>
              <a:schemeClr val="accent1"/>
            </a:solidFill>
          </a:ln>
        </p:spPr>
        <p:txBody>
          <a:bodyPr wrap="square" rtlCol="0">
            <a:spAutoFit/>
          </a:bodyPr>
          <a:lstStyle/>
          <a:p>
            <a:r>
              <a:rPr lang="en-US" dirty="0"/>
              <a:t>Staff User Jethro Bodine</a:t>
            </a:r>
          </a:p>
        </p:txBody>
      </p:sp>
      <p:cxnSp>
        <p:nvCxnSpPr>
          <p:cNvPr id="13" name="Straight Arrow Connector 12">
            <a:extLst>
              <a:ext uri="{FF2B5EF4-FFF2-40B4-BE49-F238E27FC236}">
                <a16:creationId xmlns:a16="http://schemas.microsoft.com/office/drawing/2014/main" id="{8B2CAD5C-DBD4-478E-8332-7BC70C1687E6}"/>
              </a:ext>
            </a:extLst>
          </p:cNvPr>
          <p:cNvCxnSpPr>
            <a:cxnSpLocks/>
          </p:cNvCxnSpPr>
          <p:nvPr/>
        </p:nvCxnSpPr>
        <p:spPr>
          <a:xfrm flipV="1">
            <a:off x="7236296" y="2245913"/>
            <a:ext cx="497372" cy="541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685856" y="1985553"/>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86CF1C-AD04-4C99-A71C-ABDD93838F37}"/>
              </a:ext>
            </a:extLst>
          </p:cNvPr>
          <p:cNvSpPr txBox="1"/>
          <p:nvPr/>
        </p:nvSpPr>
        <p:spPr>
          <a:xfrm>
            <a:off x="3851920" y="4371948"/>
            <a:ext cx="1656184" cy="369332"/>
          </a:xfrm>
          <a:prstGeom prst="rect">
            <a:avLst/>
          </a:prstGeom>
          <a:solidFill>
            <a:srgbClr val="FFFF00"/>
          </a:solidFill>
          <a:ln>
            <a:solidFill>
              <a:schemeClr val="accent1"/>
            </a:solidFill>
          </a:ln>
        </p:spPr>
        <p:txBody>
          <a:bodyPr wrap="square" rtlCol="0">
            <a:spAutoFit/>
          </a:bodyPr>
          <a:lstStyle/>
          <a:p>
            <a:r>
              <a:rPr lang="en-US" dirty="0"/>
              <a:t>Medical Library</a:t>
            </a:r>
          </a:p>
        </p:txBody>
      </p:sp>
      <p:cxnSp>
        <p:nvCxnSpPr>
          <p:cNvPr id="16" name="Straight Arrow Connector 15">
            <a:extLst>
              <a:ext uri="{FF2B5EF4-FFF2-40B4-BE49-F238E27FC236}">
                <a16:creationId xmlns:a16="http://schemas.microsoft.com/office/drawing/2014/main" id="{7A02C44C-190F-4449-AF08-EA7DD002C7BC}"/>
              </a:ext>
            </a:extLst>
          </p:cNvPr>
          <p:cNvCxnSpPr>
            <a:cxnSpLocks/>
          </p:cNvCxnSpPr>
          <p:nvPr/>
        </p:nvCxnSpPr>
        <p:spPr>
          <a:xfrm flipH="1" flipV="1">
            <a:off x="4218193" y="3743077"/>
            <a:ext cx="137783" cy="6462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96D4C8D-9967-451C-A1D6-8300860EE7D5}"/>
              </a:ext>
            </a:extLst>
          </p:cNvPr>
          <p:cNvSpPr/>
          <p:nvPr/>
        </p:nvSpPr>
        <p:spPr>
          <a:xfrm>
            <a:off x="61727" y="2539851"/>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054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251520" y="3319778"/>
            <a:ext cx="8712968" cy="1240583"/>
          </a:xfrm>
        </p:spPr>
        <p:txBody>
          <a:bodyPr/>
          <a:lstStyle/>
          <a:p>
            <a:r>
              <a:rPr lang="en-US" dirty="0"/>
              <a:t>Creating and Viewing Attachments restricted by library</a:t>
            </a:r>
          </a:p>
        </p:txBody>
      </p:sp>
    </p:spTree>
    <p:extLst>
      <p:ext uri="{BB962C8B-B14F-4D97-AF65-F5344CB8AC3E}">
        <p14:creationId xmlns:p14="http://schemas.microsoft.com/office/powerpoint/2010/main" val="3075467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Attachments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dirty="0"/>
              <a:t>What we will see in this section:</a:t>
            </a:r>
          </a:p>
          <a:p>
            <a:pPr lvl="1"/>
            <a:r>
              <a:rPr lang="en-US" sz="2400" dirty="0"/>
              <a:t>A new field “Owner” has been added to the Attachments.</a:t>
            </a:r>
          </a:p>
          <a:p>
            <a:pPr lvl="1"/>
            <a:r>
              <a:rPr lang="en-US" sz="2400" dirty="0"/>
              <a:t>This allows the institution to restrict which staff users can see which Attachments.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36504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A3F1E2-C4AC-4E1C-AA16-64EDAEAC80E5}"/>
              </a:ext>
            </a:extLst>
          </p:cNvPr>
          <p:cNvPicPr>
            <a:picLocks noChangeAspect="1"/>
          </p:cNvPicPr>
          <p:nvPr/>
        </p:nvPicPr>
        <p:blipFill>
          <a:blip r:embed="rId2"/>
          <a:stretch>
            <a:fillRect/>
          </a:stretch>
        </p:blipFill>
        <p:spPr>
          <a:xfrm>
            <a:off x="1404937" y="1131590"/>
            <a:ext cx="6334125" cy="37814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Attachments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Elly May </a:t>
            </a:r>
            <a:r>
              <a:rPr lang="en-US" sz="2000" dirty="0" err="1"/>
              <a:t>Clampett</a:t>
            </a:r>
            <a:r>
              <a:rPr lang="en-US" sz="2000" dirty="0"/>
              <a:t> can create Attachments only for the Law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3555347" y="3365670"/>
            <a:ext cx="1822439" cy="452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5842078" y="1599593"/>
            <a:ext cx="811264" cy="309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938434" y="2612847"/>
            <a:ext cx="2028007" cy="646331"/>
          </a:xfrm>
          <a:prstGeom prst="rect">
            <a:avLst/>
          </a:prstGeom>
          <a:solidFill>
            <a:srgbClr val="FFFF00"/>
          </a:solidFill>
          <a:ln>
            <a:solidFill>
              <a:schemeClr val="accent1"/>
            </a:solidFill>
          </a:ln>
        </p:spPr>
        <p:txBody>
          <a:bodyPr wrap="square" rtlCol="0">
            <a:spAutoFit/>
          </a:bodyPr>
          <a:lstStyle/>
          <a:p>
            <a:r>
              <a:rPr lang="en-US" dirty="0"/>
              <a:t>Staff User Elly May </a:t>
            </a:r>
            <a:r>
              <a:rPr lang="en-US" dirty="0" err="1"/>
              <a:t>Clampett</a:t>
            </a:r>
            <a:endParaRPr lang="en-US" dirty="0"/>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6722410" y="1714700"/>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7798109" y="1714700"/>
            <a:ext cx="436469" cy="89814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33C4B-C5EB-4052-B1A2-3602A7296784}"/>
              </a:ext>
            </a:extLst>
          </p:cNvPr>
          <p:cNvSpPr txBox="1"/>
          <p:nvPr/>
        </p:nvSpPr>
        <p:spPr>
          <a:xfrm>
            <a:off x="395536" y="4002618"/>
            <a:ext cx="1368152" cy="369332"/>
          </a:xfrm>
          <a:prstGeom prst="rect">
            <a:avLst/>
          </a:prstGeom>
          <a:solidFill>
            <a:srgbClr val="FFFF00"/>
          </a:solidFill>
          <a:ln>
            <a:solidFill>
              <a:schemeClr val="accent1"/>
            </a:solidFill>
          </a:ln>
        </p:spPr>
        <p:txBody>
          <a:bodyPr wrap="square" rtlCol="0">
            <a:spAutoFit/>
          </a:bodyPr>
          <a:lstStyle/>
          <a:p>
            <a:r>
              <a:rPr lang="en-US" dirty="0"/>
              <a:t>Law Library</a:t>
            </a:r>
          </a:p>
        </p:txBody>
      </p:sp>
      <p:cxnSp>
        <p:nvCxnSpPr>
          <p:cNvPr id="15" name="Straight Arrow Connector 14">
            <a:extLst>
              <a:ext uri="{FF2B5EF4-FFF2-40B4-BE49-F238E27FC236}">
                <a16:creationId xmlns:a16="http://schemas.microsoft.com/office/drawing/2014/main" id="{BB39099A-F149-439D-A7A1-6AC31FE73536}"/>
              </a:ext>
            </a:extLst>
          </p:cNvPr>
          <p:cNvCxnSpPr>
            <a:cxnSpLocks/>
            <a:stCxn id="14" idx="3"/>
            <a:endCxn id="7" idx="1"/>
          </p:cNvCxnSpPr>
          <p:nvPr/>
        </p:nvCxnSpPr>
        <p:spPr>
          <a:xfrm flipV="1">
            <a:off x="1763688" y="3591808"/>
            <a:ext cx="1791659" cy="5954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FC6DA7-9195-4FD3-82C2-B9F489DB2CD3}"/>
              </a:ext>
            </a:extLst>
          </p:cNvPr>
          <p:cNvSpPr/>
          <p:nvPr/>
        </p:nvSpPr>
        <p:spPr>
          <a:xfrm>
            <a:off x="1825866" y="2017234"/>
            <a:ext cx="864096" cy="379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87F5B-CA2C-4EA6-8F9C-C1AAEA4B1305}"/>
              </a:ext>
            </a:extLst>
          </p:cNvPr>
          <p:cNvSpPr/>
          <p:nvPr/>
        </p:nvSpPr>
        <p:spPr>
          <a:xfrm>
            <a:off x="4274138" y="2346691"/>
            <a:ext cx="1224136" cy="379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919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A257B-E711-47FE-B524-FCC6F87E562D}"/>
              </a:ext>
            </a:extLst>
          </p:cNvPr>
          <p:cNvPicPr>
            <a:picLocks noChangeAspect="1"/>
          </p:cNvPicPr>
          <p:nvPr/>
        </p:nvPicPr>
        <p:blipFill>
          <a:blip r:embed="rId2"/>
          <a:stretch>
            <a:fillRect/>
          </a:stretch>
        </p:blipFill>
        <p:spPr>
          <a:xfrm>
            <a:off x="1419225" y="1180720"/>
            <a:ext cx="6305550" cy="36576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Attachments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Jethro Bodine can create Attachments only for the Medical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3555347" y="3365670"/>
            <a:ext cx="1822439" cy="452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89936-82E2-4F3F-B47A-4AC81554160D}"/>
              </a:ext>
            </a:extLst>
          </p:cNvPr>
          <p:cNvSpPr/>
          <p:nvPr/>
        </p:nvSpPr>
        <p:spPr>
          <a:xfrm>
            <a:off x="5842078" y="1599593"/>
            <a:ext cx="811264" cy="309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938434" y="2612847"/>
            <a:ext cx="2028007" cy="646331"/>
          </a:xfrm>
          <a:prstGeom prst="rect">
            <a:avLst/>
          </a:prstGeom>
          <a:solidFill>
            <a:srgbClr val="FFFF00"/>
          </a:solidFill>
          <a:ln>
            <a:solidFill>
              <a:schemeClr val="accent1"/>
            </a:solidFill>
          </a:ln>
        </p:spPr>
        <p:txBody>
          <a:bodyPr wrap="square" rtlCol="0">
            <a:spAutoFit/>
          </a:bodyPr>
          <a:lstStyle/>
          <a:p>
            <a:r>
              <a:rPr lang="en-US" dirty="0"/>
              <a:t>Staff User Jethro Bodine</a:t>
            </a:r>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6722410" y="1714700"/>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7798109" y="1714700"/>
            <a:ext cx="436469" cy="89814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33C4B-C5EB-4052-B1A2-3602A7296784}"/>
              </a:ext>
            </a:extLst>
          </p:cNvPr>
          <p:cNvSpPr txBox="1"/>
          <p:nvPr/>
        </p:nvSpPr>
        <p:spPr>
          <a:xfrm>
            <a:off x="395536" y="4002618"/>
            <a:ext cx="1368152" cy="369332"/>
          </a:xfrm>
          <a:prstGeom prst="rect">
            <a:avLst/>
          </a:prstGeom>
          <a:solidFill>
            <a:srgbClr val="FFFF00"/>
          </a:solidFill>
          <a:ln>
            <a:solidFill>
              <a:schemeClr val="accent1"/>
            </a:solidFill>
          </a:ln>
        </p:spPr>
        <p:txBody>
          <a:bodyPr wrap="square" rtlCol="0">
            <a:spAutoFit/>
          </a:bodyPr>
          <a:lstStyle/>
          <a:p>
            <a:r>
              <a:rPr lang="en-US" dirty="0"/>
              <a:t>Law Library</a:t>
            </a:r>
          </a:p>
        </p:txBody>
      </p:sp>
      <p:cxnSp>
        <p:nvCxnSpPr>
          <p:cNvPr id="15" name="Straight Arrow Connector 14">
            <a:extLst>
              <a:ext uri="{FF2B5EF4-FFF2-40B4-BE49-F238E27FC236}">
                <a16:creationId xmlns:a16="http://schemas.microsoft.com/office/drawing/2014/main" id="{BB39099A-F149-439D-A7A1-6AC31FE73536}"/>
              </a:ext>
            </a:extLst>
          </p:cNvPr>
          <p:cNvCxnSpPr>
            <a:cxnSpLocks/>
            <a:stCxn id="14" idx="3"/>
            <a:endCxn id="7" idx="1"/>
          </p:cNvCxnSpPr>
          <p:nvPr/>
        </p:nvCxnSpPr>
        <p:spPr>
          <a:xfrm flipV="1">
            <a:off x="1763688" y="3591808"/>
            <a:ext cx="1791659" cy="5954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FC6DA7-9195-4FD3-82C2-B9F489DB2CD3}"/>
              </a:ext>
            </a:extLst>
          </p:cNvPr>
          <p:cNvSpPr/>
          <p:nvPr/>
        </p:nvSpPr>
        <p:spPr>
          <a:xfrm>
            <a:off x="1825866" y="2017234"/>
            <a:ext cx="864096" cy="379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87F5B-CA2C-4EA6-8F9C-C1AAEA4B1305}"/>
              </a:ext>
            </a:extLst>
          </p:cNvPr>
          <p:cNvSpPr/>
          <p:nvPr/>
        </p:nvSpPr>
        <p:spPr>
          <a:xfrm>
            <a:off x="4274138" y="2346691"/>
            <a:ext cx="1224136" cy="379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552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78A27-545F-4C02-BE04-3A054755CB01}"/>
              </a:ext>
            </a:extLst>
          </p:cNvPr>
          <p:cNvPicPr>
            <a:picLocks noChangeAspect="1"/>
          </p:cNvPicPr>
          <p:nvPr/>
        </p:nvPicPr>
        <p:blipFill>
          <a:blip r:embed="rId2"/>
          <a:stretch>
            <a:fillRect/>
          </a:stretch>
        </p:blipFill>
        <p:spPr>
          <a:xfrm>
            <a:off x="2195736" y="1092673"/>
            <a:ext cx="5249961" cy="380409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Attachments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2597"/>
            <a:ext cx="8424936" cy="860152"/>
          </a:xfrm>
        </p:spPr>
        <p:txBody>
          <a:bodyPr>
            <a:normAutofit/>
          </a:bodyPr>
          <a:lstStyle/>
          <a:p>
            <a:r>
              <a:rPr lang="en-US" sz="2000" dirty="0"/>
              <a:t>Staff user Alicia Chen can create </a:t>
            </a:r>
            <a:r>
              <a:rPr lang="en-US" sz="2000"/>
              <a:t>Attachments for </a:t>
            </a:r>
            <a:r>
              <a:rPr lang="en-US" sz="2000" dirty="0"/>
              <a:t>any library</a:t>
            </a:r>
          </a:p>
        </p:txBody>
      </p:sp>
      <p:sp>
        <p:nvSpPr>
          <p:cNvPr id="10" name="Rectangle 9">
            <a:extLst>
              <a:ext uri="{FF2B5EF4-FFF2-40B4-BE49-F238E27FC236}">
                <a16:creationId xmlns:a16="http://schemas.microsoft.com/office/drawing/2014/main" id="{79489936-82E2-4F3F-B47A-4AC81554160D}"/>
              </a:ext>
            </a:extLst>
          </p:cNvPr>
          <p:cNvSpPr/>
          <p:nvPr/>
        </p:nvSpPr>
        <p:spPr>
          <a:xfrm>
            <a:off x="5730015" y="1419622"/>
            <a:ext cx="654092" cy="24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A7215-F5F4-45BC-840D-BBAEBED85B55}"/>
              </a:ext>
            </a:extLst>
          </p:cNvPr>
          <p:cNvSpPr txBox="1"/>
          <p:nvPr/>
        </p:nvSpPr>
        <p:spPr>
          <a:xfrm>
            <a:off x="6965492" y="2628712"/>
            <a:ext cx="2028007" cy="646331"/>
          </a:xfrm>
          <a:prstGeom prst="rect">
            <a:avLst/>
          </a:prstGeom>
          <a:solidFill>
            <a:srgbClr val="FFFF00"/>
          </a:solidFill>
          <a:ln>
            <a:solidFill>
              <a:schemeClr val="accent1"/>
            </a:solidFill>
          </a:ln>
        </p:spPr>
        <p:txBody>
          <a:bodyPr wrap="square" rtlCol="0">
            <a:spAutoFit/>
          </a:bodyPr>
          <a:lstStyle/>
          <a:p>
            <a:r>
              <a:rPr lang="en-US" dirty="0"/>
              <a:t>Staff User Alicia Chen</a:t>
            </a:r>
          </a:p>
        </p:txBody>
      </p:sp>
      <p:cxnSp>
        <p:nvCxnSpPr>
          <p:cNvPr id="11" name="Straight Arrow Connector 10">
            <a:extLst>
              <a:ext uri="{FF2B5EF4-FFF2-40B4-BE49-F238E27FC236}">
                <a16:creationId xmlns:a16="http://schemas.microsoft.com/office/drawing/2014/main" id="{86559011-7107-4451-ABC8-6DDE3929F3A9}"/>
              </a:ext>
            </a:extLst>
          </p:cNvPr>
          <p:cNvCxnSpPr>
            <a:cxnSpLocks/>
          </p:cNvCxnSpPr>
          <p:nvPr/>
        </p:nvCxnSpPr>
        <p:spPr>
          <a:xfrm flipH="1">
            <a:off x="6397059" y="1542715"/>
            <a:ext cx="1075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26F6A6-D732-4199-AF82-B01C24D01301}"/>
              </a:ext>
            </a:extLst>
          </p:cNvPr>
          <p:cNvCxnSpPr>
            <a:cxnSpLocks/>
          </p:cNvCxnSpPr>
          <p:nvPr/>
        </p:nvCxnSpPr>
        <p:spPr>
          <a:xfrm flipH="1" flipV="1">
            <a:off x="7472949" y="1562682"/>
            <a:ext cx="436201" cy="103151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91E01B7-9AB0-4B44-ADBD-C176D7A1CB07}"/>
              </a:ext>
            </a:extLst>
          </p:cNvPr>
          <p:cNvSpPr/>
          <p:nvPr/>
        </p:nvSpPr>
        <p:spPr>
          <a:xfrm>
            <a:off x="3812989" y="2310137"/>
            <a:ext cx="1986749" cy="25866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3948A36-7FCF-4127-BCB1-4C09D7D85346}"/>
              </a:ext>
            </a:extLst>
          </p:cNvPr>
          <p:cNvSpPr txBox="1"/>
          <p:nvPr/>
        </p:nvSpPr>
        <p:spPr>
          <a:xfrm>
            <a:off x="1508733" y="2610030"/>
            <a:ext cx="1584176" cy="646331"/>
          </a:xfrm>
          <a:prstGeom prst="rect">
            <a:avLst/>
          </a:prstGeom>
          <a:solidFill>
            <a:srgbClr val="FFFF00"/>
          </a:solidFill>
          <a:ln>
            <a:solidFill>
              <a:schemeClr val="accent1"/>
            </a:solidFill>
          </a:ln>
        </p:spPr>
        <p:txBody>
          <a:bodyPr wrap="square" rtlCol="0">
            <a:spAutoFit/>
          </a:bodyPr>
          <a:lstStyle/>
          <a:p>
            <a:r>
              <a:rPr lang="en-US" dirty="0"/>
              <a:t>All Libraries and institution</a:t>
            </a:r>
          </a:p>
        </p:txBody>
      </p:sp>
      <p:cxnSp>
        <p:nvCxnSpPr>
          <p:cNvPr id="18" name="Straight Arrow Connector 17">
            <a:extLst>
              <a:ext uri="{FF2B5EF4-FFF2-40B4-BE49-F238E27FC236}">
                <a16:creationId xmlns:a16="http://schemas.microsoft.com/office/drawing/2014/main" id="{5EAA06BC-F6DF-4B5F-A4A3-650FAB0DD2A3}"/>
              </a:ext>
            </a:extLst>
          </p:cNvPr>
          <p:cNvCxnSpPr>
            <a:cxnSpLocks/>
            <a:stCxn id="17" idx="3"/>
            <a:endCxn id="16" idx="1"/>
          </p:cNvCxnSpPr>
          <p:nvPr/>
        </p:nvCxnSpPr>
        <p:spPr>
          <a:xfrm>
            <a:off x="3092909" y="2933196"/>
            <a:ext cx="720080" cy="6702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4212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2EF97E-D3F0-4869-8716-8A46F7127028}"/>
              </a:ext>
            </a:extLst>
          </p:cNvPr>
          <p:cNvPicPr>
            <a:picLocks noChangeAspect="1"/>
          </p:cNvPicPr>
          <p:nvPr/>
        </p:nvPicPr>
        <p:blipFill>
          <a:blip r:embed="rId2"/>
          <a:stretch>
            <a:fillRect/>
          </a:stretch>
        </p:blipFill>
        <p:spPr>
          <a:xfrm>
            <a:off x="0" y="1529203"/>
            <a:ext cx="9144000" cy="20850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Attachments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Patron Moshe Ben </a:t>
            </a:r>
            <a:r>
              <a:rPr lang="en-US" sz="1800" dirty="0" err="1"/>
              <a:t>Maimon</a:t>
            </a:r>
            <a:r>
              <a:rPr lang="en-US" sz="1800" dirty="0"/>
              <a:t> has Attachments in the Law Library and Medical Library.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4644008" y="1860357"/>
            <a:ext cx="648072" cy="291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6228184" y="2946927"/>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FD841-C7EA-42C5-956C-AD43C9A38F37}"/>
              </a:ext>
            </a:extLst>
          </p:cNvPr>
          <p:cNvSpPr/>
          <p:nvPr/>
        </p:nvSpPr>
        <p:spPr>
          <a:xfrm>
            <a:off x="6228184" y="3280900"/>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884368" y="1687531"/>
            <a:ext cx="1125897" cy="701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867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A449FB-AFEB-4AE1-833C-C4B50F539D31}"/>
              </a:ext>
            </a:extLst>
          </p:cNvPr>
          <p:cNvPicPr>
            <a:picLocks noChangeAspect="1"/>
          </p:cNvPicPr>
          <p:nvPr/>
        </p:nvPicPr>
        <p:blipFill>
          <a:blip r:embed="rId2"/>
          <a:stretch>
            <a:fillRect/>
          </a:stretch>
        </p:blipFill>
        <p:spPr>
          <a:xfrm>
            <a:off x="0" y="1368211"/>
            <a:ext cx="9144000" cy="24070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Attachments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Alicia Chen sees attachments in the Law Library and Medical Library.</a:t>
            </a:r>
          </a:p>
        </p:txBody>
      </p:sp>
      <p:sp>
        <p:nvSpPr>
          <p:cNvPr id="7" name="Rectangle 6">
            <a:extLst>
              <a:ext uri="{FF2B5EF4-FFF2-40B4-BE49-F238E27FC236}">
                <a16:creationId xmlns:a16="http://schemas.microsoft.com/office/drawing/2014/main" id="{77983094-ECA4-411F-9358-EC3447405AF4}"/>
              </a:ext>
            </a:extLst>
          </p:cNvPr>
          <p:cNvSpPr/>
          <p:nvPr/>
        </p:nvSpPr>
        <p:spPr>
          <a:xfrm>
            <a:off x="4644008" y="2001261"/>
            <a:ext cx="648072" cy="291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6228184" y="3066565"/>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FD841-C7EA-42C5-956C-AD43C9A38F37}"/>
              </a:ext>
            </a:extLst>
          </p:cNvPr>
          <p:cNvSpPr/>
          <p:nvPr/>
        </p:nvSpPr>
        <p:spPr>
          <a:xfrm>
            <a:off x="6228184" y="3400538"/>
            <a:ext cx="667619" cy="33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884368" y="2228363"/>
            <a:ext cx="1125897" cy="280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4913387-1100-43A6-9067-368B97E81B86}"/>
              </a:ext>
            </a:extLst>
          </p:cNvPr>
          <p:cNvSpPr txBox="1"/>
          <p:nvPr/>
        </p:nvSpPr>
        <p:spPr>
          <a:xfrm>
            <a:off x="4932040" y="2509875"/>
            <a:ext cx="2304256" cy="369332"/>
          </a:xfrm>
          <a:prstGeom prst="rect">
            <a:avLst/>
          </a:prstGeom>
          <a:solidFill>
            <a:srgbClr val="FFFF00"/>
          </a:solidFill>
          <a:ln>
            <a:solidFill>
              <a:schemeClr val="accent1"/>
            </a:solidFill>
          </a:ln>
        </p:spPr>
        <p:txBody>
          <a:bodyPr wrap="square" rtlCol="0">
            <a:spAutoFit/>
          </a:bodyPr>
          <a:lstStyle/>
          <a:p>
            <a:r>
              <a:rPr lang="en-US" dirty="0"/>
              <a:t>Staff User Alicia Chen</a:t>
            </a:r>
          </a:p>
        </p:txBody>
      </p:sp>
      <p:cxnSp>
        <p:nvCxnSpPr>
          <p:cNvPr id="14" name="Straight Arrow Connector 13">
            <a:extLst>
              <a:ext uri="{FF2B5EF4-FFF2-40B4-BE49-F238E27FC236}">
                <a16:creationId xmlns:a16="http://schemas.microsoft.com/office/drawing/2014/main" id="{1A6BBD2E-E48F-4DA2-A7A9-10EADC21662E}"/>
              </a:ext>
            </a:extLst>
          </p:cNvPr>
          <p:cNvCxnSpPr>
            <a:cxnSpLocks/>
          </p:cNvCxnSpPr>
          <p:nvPr/>
        </p:nvCxnSpPr>
        <p:spPr>
          <a:xfrm flipV="1">
            <a:off x="7236296" y="1968014"/>
            <a:ext cx="497372" cy="541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228642A-F710-4A50-BB06-71AE4B5D3686}"/>
              </a:ext>
            </a:extLst>
          </p:cNvPr>
          <p:cNvSpPr/>
          <p:nvPr/>
        </p:nvSpPr>
        <p:spPr>
          <a:xfrm>
            <a:off x="7685856" y="1707654"/>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125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FE075-C716-4707-B1AE-85DA9224C7FD}"/>
              </a:ext>
            </a:extLst>
          </p:cNvPr>
          <p:cNvPicPr>
            <a:picLocks noChangeAspect="1"/>
          </p:cNvPicPr>
          <p:nvPr/>
        </p:nvPicPr>
        <p:blipFill>
          <a:blip r:embed="rId2"/>
          <a:stretch>
            <a:fillRect/>
          </a:stretch>
        </p:blipFill>
        <p:spPr>
          <a:xfrm>
            <a:off x="0" y="1651773"/>
            <a:ext cx="9144000" cy="24321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Attachments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Elly May </a:t>
            </a:r>
            <a:r>
              <a:rPr lang="en-US" sz="1800" dirty="0" err="1"/>
              <a:t>Clampett</a:t>
            </a:r>
            <a:r>
              <a:rPr lang="en-US" sz="1800" dirty="0"/>
              <a:t> sees attachments in the Law Library only.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4650692" y="2273709"/>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6228184" y="3338039"/>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46095" y="2450003"/>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355976" y="2787774"/>
            <a:ext cx="2880320" cy="369332"/>
          </a:xfrm>
          <a:prstGeom prst="rect">
            <a:avLst/>
          </a:prstGeom>
          <a:solidFill>
            <a:srgbClr val="FFFF00"/>
          </a:solidFill>
          <a:ln>
            <a:solidFill>
              <a:schemeClr val="accent1"/>
            </a:solidFill>
          </a:ln>
        </p:spPr>
        <p:txBody>
          <a:bodyPr wrap="square" rtlCol="0">
            <a:spAutoFit/>
          </a:bodyPr>
          <a:lstStyle/>
          <a:p>
            <a:r>
              <a:rPr lang="en-US" dirty="0"/>
              <a:t>Staff User Elly May </a:t>
            </a:r>
            <a:r>
              <a:rPr lang="en-US" dirty="0" err="1"/>
              <a:t>Clampett</a:t>
            </a:r>
            <a:endParaRPr lang="en-US" dirty="0"/>
          </a:p>
        </p:txBody>
      </p:sp>
      <p:cxnSp>
        <p:nvCxnSpPr>
          <p:cNvPr id="13" name="Straight Arrow Connector 12">
            <a:extLst>
              <a:ext uri="{FF2B5EF4-FFF2-40B4-BE49-F238E27FC236}">
                <a16:creationId xmlns:a16="http://schemas.microsoft.com/office/drawing/2014/main" id="{8B2CAD5C-DBD4-478E-8332-7BC70C1687E6}"/>
              </a:ext>
            </a:extLst>
          </p:cNvPr>
          <p:cNvCxnSpPr>
            <a:cxnSpLocks/>
          </p:cNvCxnSpPr>
          <p:nvPr/>
        </p:nvCxnSpPr>
        <p:spPr>
          <a:xfrm flipV="1">
            <a:off x="7236296" y="2245913"/>
            <a:ext cx="497372" cy="541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685856" y="1985553"/>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86CF1C-AD04-4C99-A71C-ABDD93838F37}"/>
              </a:ext>
            </a:extLst>
          </p:cNvPr>
          <p:cNvSpPr txBox="1"/>
          <p:nvPr/>
        </p:nvSpPr>
        <p:spPr>
          <a:xfrm>
            <a:off x="5347880" y="4255234"/>
            <a:ext cx="1368152" cy="369332"/>
          </a:xfrm>
          <a:prstGeom prst="rect">
            <a:avLst/>
          </a:prstGeom>
          <a:solidFill>
            <a:srgbClr val="FFFF00"/>
          </a:solidFill>
          <a:ln>
            <a:solidFill>
              <a:schemeClr val="accent1"/>
            </a:solidFill>
          </a:ln>
        </p:spPr>
        <p:txBody>
          <a:bodyPr wrap="square" rtlCol="0">
            <a:spAutoFit/>
          </a:bodyPr>
          <a:lstStyle/>
          <a:p>
            <a:r>
              <a:rPr lang="en-US" dirty="0"/>
              <a:t>Law Library</a:t>
            </a:r>
          </a:p>
        </p:txBody>
      </p:sp>
      <p:cxnSp>
        <p:nvCxnSpPr>
          <p:cNvPr id="16" name="Straight Arrow Connector 15">
            <a:extLst>
              <a:ext uri="{FF2B5EF4-FFF2-40B4-BE49-F238E27FC236}">
                <a16:creationId xmlns:a16="http://schemas.microsoft.com/office/drawing/2014/main" id="{7A02C44C-190F-4449-AF08-EA7DD002C7BC}"/>
              </a:ext>
            </a:extLst>
          </p:cNvPr>
          <p:cNvCxnSpPr>
            <a:cxnSpLocks/>
          </p:cNvCxnSpPr>
          <p:nvPr/>
        </p:nvCxnSpPr>
        <p:spPr>
          <a:xfrm flipV="1">
            <a:off x="6228184" y="3653254"/>
            <a:ext cx="305799" cy="6115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96D4C8D-9967-451C-A1D6-8300860EE7D5}"/>
              </a:ext>
            </a:extLst>
          </p:cNvPr>
          <p:cNvSpPr/>
          <p:nvPr/>
        </p:nvSpPr>
        <p:spPr>
          <a:xfrm>
            <a:off x="61727" y="2539851"/>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8695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5715C5-FD9E-4181-974B-C7D020470412}"/>
              </a:ext>
            </a:extLst>
          </p:cNvPr>
          <p:cNvPicPr>
            <a:picLocks noChangeAspect="1"/>
          </p:cNvPicPr>
          <p:nvPr/>
        </p:nvPicPr>
        <p:blipFill>
          <a:blip r:embed="rId2"/>
          <a:stretch>
            <a:fillRect/>
          </a:stretch>
        </p:blipFill>
        <p:spPr>
          <a:xfrm>
            <a:off x="0" y="1611695"/>
            <a:ext cx="9144000" cy="243453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and Viewing Attachments restricted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60152"/>
          </a:xfrm>
        </p:spPr>
        <p:txBody>
          <a:bodyPr>
            <a:normAutofit/>
          </a:bodyPr>
          <a:lstStyle/>
          <a:p>
            <a:r>
              <a:rPr lang="en-US" sz="1800" dirty="0"/>
              <a:t>Staff user Jethro Bodine sees attachments in the Medical Library only.</a:t>
            </a:r>
          </a:p>
          <a:p>
            <a:endParaRPr lang="en-US" sz="1800" dirty="0"/>
          </a:p>
        </p:txBody>
      </p:sp>
      <p:sp>
        <p:nvSpPr>
          <p:cNvPr id="7" name="Rectangle 6">
            <a:extLst>
              <a:ext uri="{FF2B5EF4-FFF2-40B4-BE49-F238E27FC236}">
                <a16:creationId xmlns:a16="http://schemas.microsoft.com/office/drawing/2014/main" id="{77983094-ECA4-411F-9358-EC3447405AF4}"/>
              </a:ext>
            </a:extLst>
          </p:cNvPr>
          <p:cNvSpPr/>
          <p:nvPr/>
        </p:nvSpPr>
        <p:spPr>
          <a:xfrm>
            <a:off x="4650692" y="2273709"/>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7E8A92-2D44-437C-9DE1-5566D66E1725}"/>
              </a:ext>
            </a:extLst>
          </p:cNvPr>
          <p:cNvSpPr/>
          <p:nvPr/>
        </p:nvSpPr>
        <p:spPr>
          <a:xfrm>
            <a:off x="6228184" y="3338039"/>
            <a:ext cx="667619"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9A0A7A-B950-4812-8BC6-83383AEB3757}"/>
              </a:ext>
            </a:extLst>
          </p:cNvPr>
          <p:cNvSpPr/>
          <p:nvPr/>
        </p:nvSpPr>
        <p:spPr>
          <a:xfrm>
            <a:off x="7946095" y="2450003"/>
            <a:ext cx="1125897" cy="333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63983-8140-4422-914F-AE0A2517C5F8}"/>
              </a:ext>
            </a:extLst>
          </p:cNvPr>
          <p:cNvSpPr txBox="1"/>
          <p:nvPr/>
        </p:nvSpPr>
        <p:spPr>
          <a:xfrm>
            <a:off x="4355976" y="2787774"/>
            <a:ext cx="2880320" cy="369332"/>
          </a:xfrm>
          <a:prstGeom prst="rect">
            <a:avLst/>
          </a:prstGeom>
          <a:solidFill>
            <a:srgbClr val="FFFF00"/>
          </a:solidFill>
          <a:ln>
            <a:solidFill>
              <a:schemeClr val="accent1"/>
            </a:solidFill>
          </a:ln>
        </p:spPr>
        <p:txBody>
          <a:bodyPr wrap="square" rtlCol="0">
            <a:spAutoFit/>
          </a:bodyPr>
          <a:lstStyle/>
          <a:p>
            <a:r>
              <a:rPr lang="en-US" dirty="0"/>
              <a:t>Staff User Jethro Bodine</a:t>
            </a:r>
          </a:p>
        </p:txBody>
      </p:sp>
      <p:cxnSp>
        <p:nvCxnSpPr>
          <p:cNvPr id="13" name="Straight Arrow Connector 12">
            <a:extLst>
              <a:ext uri="{FF2B5EF4-FFF2-40B4-BE49-F238E27FC236}">
                <a16:creationId xmlns:a16="http://schemas.microsoft.com/office/drawing/2014/main" id="{8B2CAD5C-DBD4-478E-8332-7BC70C1687E6}"/>
              </a:ext>
            </a:extLst>
          </p:cNvPr>
          <p:cNvCxnSpPr>
            <a:cxnSpLocks/>
          </p:cNvCxnSpPr>
          <p:nvPr/>
        </p:nvCxnSpPr>
        <p:spPr>
          <a:xfrm flipV="1">
            <a:off x="7236296" y="2245913"/>
            <a:ext cx="497372" cy="541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0F01D1-0875-4F8C-AFFA-CA4F981DF952}"/>
              </a:ext>
            </a:extLst>
          </p:cNvPr>
          <p:cNvSpPr/>
          <p:nvPr/>
        </p:nvSpPr>
        <p:spPr>
          <a:xfrm>
            <a:off x="7685856" y="1985553"/>
            <a:ext cx="648072" cy="26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86CF1C-AD04-4C99-A71C-ABDD93838F37}"/>
              </a:ext>
            </a:extLst>
          </p:cNvPr>
          <p:cNvSpPr txBox="1"/>
          <p:nvPr/>
        </p:nvSpPr>
        <p:spPr>
          <a:xfrm>
            <a:off x="5347880" y="4255234"/>
            <a:ext cx="1672392" cy="369332"/>
          </a:xfrm>
          <a:prstGeom prst="rect">
            <a:avLst/>
          </a:prstGeom>
          <a:solidFill>
            <a:srgbClr val="FFFF00"/>
          </a:solidFill>
          <a:ln>
            <a:solidFill>
              <a:schemeClr val="accent1"/>
            </a:solidFill>
          </a:ln>
        </p:spPr>
        <p:txBody>
          <a:bodyPr wrap="square" rtlCol="0">
            <a:spAutoFit/>
          </a:bodyPr>
          <a:lstStyle/>
          <a:p>
            <a:r>
              <a:rPr lang="en-US" dirty="0"/>
              <a:t>Medical Library</a:t>
            </a:r>
          </a:p>
        </p:txBody>
      </p:sp>
      <p:cxnSp>
        <p:nvCxnSpPr>
          <p:cNvPr id="16" name="Straight Arrow Connector 15">
            <a:extLst>
              <a:ext uri="{FF2B5EF4-FFF2-40B4-BE49-F238E27FC236}">
                <a16:creationId xmlns:a16="http://schemas.microsoft.com/office/drawing/2014/main" id="{7A02C44C-190F-4449-AF08-EA7DD002C7BC}"/>
              </a:ext>
            </a:extLst>
          </p:cNvPr>
          <p:cNvCxnSpPr>
            <a:cxnSpLocks/>
          </p:cNvCxnSpPr>
          <p:nvPr/>
        </p:nvCxnSpPr>
        <p:spPr>
          <a:xfrm flipV="1">
            <a:off x="6228184" y="3653254"/>
            <a:ext cx="305799" cy="6115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96D4C8D-9967-451C-A1D6-8300860EE7D5}"/>
              </a:ext>
            </a:extLst>
          </p:cNvPr>
          <p:cNvSpPr/>
          <p:nvPr/>
        </p:nvSpPr>
        <p:spPr>
          <a:xfrm>
            <a:off x="61727" y="2539851"/>
            <a:ext cx="648072" cy="333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90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pic>
        <p:nvPicPr>
          <p:cNvPr id="7" name="Picture 6">
            <a:extLst>
              <a:ext uri="{FF2B5EF4-FFF2-40B4-BE49-F238E27FC236}">
                <a16:creationId xmlns:a16="http://schemas.microsoft.com/office/drawing/2014/main" id="{32D1B495-D473-462D-9075-1A237DDA4D3F}"/>
              </a:ext>
            </a:extLst>
          </p:cNvPr>
          <p:cNvPicPr>
            <a:picLocks noChangeAspect="1"/>
          </p:cNvPicPr>
          <p:nvPr/>
        </p:nvPicPr>
        <p:blipFill>
          <a:blip r:embed="rId2"/>
          <a:stretch>
            <a:fillRect/>
          </a:stretch>
        </p:blipFill>
        <p:spPr>
          <a:xfrm>
            <a:off x="0" y="602668"/>
            <a:ext cx="9144000" cy="960970"/>
          </a:xfrm>
          <a:prstGeom prst="rect">
            <a:avLst/>
          </a:prstGeom>
        </p:spPr>
      </p:pic>
      <p:sp>
        <p:nvSpPr>
          <p:cNvPr id="10" name="Rectangle 9">
            <a:extLst>
              <a:ext uri="{FF2B5EF4-FFF2-40B4-BE49-F238E27FC236}">
                <a16:creationId xmlns:a16="http://schemas.microsoft.com/office/drawing/2014/main" id="{9E0D696D-1E95-48E7-AE07-CA5E7957ABE2}"/>
              </a:ext>
            </a:extLst>
          </p:cNvPr>
          <p:cNvSpPr/>
          <p:nvPr/>
        </p:nvSpPr>
        <p:spPr>
          <a:xfrm>
            <a:off x="611560" y="646479"/>
            <a:ext cx="1008112" cy="269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D1B8DB-06F4-41AD-B6C6-C1E73BC11E81}"/>
              </a:ext>
            </a:extLst>
          </p:cNvPr>
          <p:cNvPicPr>
            <a:picLocks noChangeAspect="1"/>
          </p:cNvPicPr>
          <p:nvPr/>
        </p:nvPicPr>
        <p:blipFill>
          <a:blip r:embed="rId3"/>
          <a:stretch>
            <a:fillRect/>
          </a:stretch>
        </p:blipFill>
        <p:spPr>
          <a:xfrm>
            <a:off x="0" y="1563638"/>
            <a:ext cx="9144000" cy="3377856"/>
          </a:xfrm>
          <a:prstGeom prst="rect">
            <a:avLst/>
          </a:prstGeom>
        </p:spPr>
      </p:pic>
    </p:spTree>
    <p:extLst>
      <p:ext uri="{BB962C8B-B14F-4D97-AF65-F5344CB8AC3E}">
        <p14:creationId xmlns:p14="http://schemas.microsoft.com/office/powerpoint/2010/main" val="1516441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sample staff users, patrons and items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Staff user Elly May </a:t>
            </a:r>
            <a:r>
              <a:rPr lang="en-US" dirty="0" err="1"/>
              <a:t>Clampett</a:t>
            </a:r>
            <a:r>
              <a:rPr lang="en-US" dirty="0"/>
              <a:t> is associated with the Law Library.</a:t>
            </a:r>
          </a:p>
          <a:p>
            <a:r>
              <a:rPr lang="en-US" dirty="0"/>
              <a:t>She has the following roles and scopes:</a:t>
            </a:r>
          </a:p>
          <a:p>
            <a:pPr lvl="1"/>
            <a:r>
              <a:rPr lang="en-US" dirty="0"/>
              <a:t>User Manager in scope Law Library</a:t>
            </a:r>
          </a:p>
          <a:p>
            <a:pPr lvl="1"/>
            <a:r>
              <a:rPr lang="en-US" dirty="0"/>
              <a:t>Requests Operator in scope Law Library</a:t>
            </a:r>
          </a:p>
          <a:p>
            <a:pPr lvl="1"/>
            <a:r>
              <a:rPr lang="en-US" dirty="0"/>
              <a:t>Circulation Desk Manager in scope Law Library</a:t>
            </a:r>
          </a:p>
          <a:p>
            <a:pPr lvl="1"/>
            <a:r>
              <a:rPr lang="en-US" dirty="0"/>
              <a:t>Circulation Desk Operator in scope Law Library</a:t>
            </a:r>
          </a:p>
          <a:p>
            <a:endParaRPr lang="en-US" dirty="0"/>
          </a:p>
        </p:txBody>
      </p:sp>
    </p:spTree>
    <p:extLst>
      <p:ext uri="{BB962C8B-B14F-4D97-AF65-F5344CB8AC3E}">
        <p14:creationId xmlns:p14="http://schemas.microsoft.com/office/powerpoint/2010/main" val="235146947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831</TotalTime>
  <Words>2623</Words>
  <Application>Microsoft Office PowerPoint</Application>
  <PresentationFormat>On-screen Show (16:9)</PresentationFormat>
  <Paragraphs>306</Paragraphs>
  <Slides>80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Calibri Light</vt:lpstr>
      <vt:lpstr>IGeLU_2016_16X9 (1)</vt:lpstr>
      <vt:lpstr>Library Independence Regarding User and Fulfillment Activities</vt:lpstr>
      <vt:lpstr>PowerPoint Presentation</vt:lpstr>
      <vt:lpstr>Introduction</vt:lpstr>
      <vt:lpstr>Introduction</vt:lpstr>
      <vt:lpstr>Introduction</vt:lpstr>
      <vt:lpstr>The sample staff users, patrons and items. </vt:lpstr>
      <vt:lpstr>The sample staff users, patrons and items</vt:lpstr>
      <vt:lpstr>The sample staff users, patrons and items</vt:lpstr>
      <vt:lpstr>The sample staff users, patrons and items</vt:lpstr>
      <vt:lpstr>The sample staff users, patrons and items</vt:lpstr>
      <vt:lpstr>The sample staff users, patrons and items</vt:lpstr>
      <vt:lpstr>The sample staff users, patrons and items</vt:lpstr>
      <vt:lpstr>The sample staff users, patrons and items</vt:lpstr>
      <vt:lpstr>The sample staff users, patrons and items</vt:lpstr>
      <vt:lpstr>The sample staff users, patrons and items</vt:lpstr>
      <vt:lpstr>The sample staff users, patrons and items</vt:lpstr>
      <vt:lpstr>The sample staff users, patrons and items</vt:lpstr>
      <vt:lpstr>Patrons can loan items only according to their scope </vt:lpstr>
      <vt:lpstr>Patrons can loan items only according to their scope</vt:lpstr>
      <vt:lpstr>Patrons can loan items only according to their scope</vt:lpstr>
      <vt:lpstr>Patrons can loan items only according to their scope</vt:lpstr>
      <vt:lpstr>Patrons can loan items only according to their scope</vt:lpstr>
      <vt:lpstr>Patrons can loan items only according to their scope</vt:lpstr>
      <vt:lpstr>Patrons can loan items only according to their scope</vt:lpstr>
      <vt:lpstr>Staff users can loan to patrons only items associated with a circulation desk for which they have permission </vt:lpstr>
      <vt:lpstr>Staff users can loan to patrons only items associated with a circulation desk for which they have permission</vt:lpstr>
      <vt:lpstr>Staff users can loan to patrons only items associated with a circulation desk for which they have permission</vt:lpstr>
      <vt:lpstr>Staff users can loan to patrons only items associated with a circulation desk for which they have permission</vt:lpstr>
      <vt:lpstr>Staff users can loan to patrons only items associated with a circulation desk for which they have permission</vt:lpstr>
      <vt:lpstr>Staff users can loan to patrons only items associated with a circulation desk for which they have permission</vt:lpstr>
      <vt:lpstr>Viewing patron loans restricted by library </vt:lpstr>
      <vt:lpstr>Viewing patron loans restricted by library</vt:lpstr>
      <vt:lpstr>Viewing patron loans restricted by library</vt:lpstr>
      <vt:lpstr>Viewing patron loans restricted by library</vt:lpstr>
      <vt:lpstr>Viewing patron loans restricted by library</vt:lpstr>
      <vt:lpstr>Viewing patron loans restricted by library</vt:lpstr>
      <vt:lpstr>Viewing patron loans restricted by library</vt:lpstr>
      <vt:lpstr>Viewing patron requests restricted by library </vt:lpstr>
      <vt:lpstr>Viewing patron requests restricted by library</vt:lpstr>
      <vt:lpstr>Viewing patron requests restricted by library</vt:lpstr>
      <vt:lpstr>Viewing patron requests restricted by library</vt:lpstr>
      <vt:lpstr>Viewing patron requests restricted by library</vt:lpstr>
      <vt:lpstr>Viewing patron requests restricted by library</vt:lpstr>
      <vt:lpstr>Creating and Viewing Fines and Fees restricted by library</vt:lpstr>
      <vt:lpstr>Creating and Viewing Fines and Fees restricted by library</vt:lpstr>
      <vt:lpstr>Creating and Viewing Fines and Fees restricted by library</vt:lpstr>
      <vt:lpstr>Creating and Viewing Fines and Fees restricted by library</vt:lpstr>
      <vt:lpstr>Creating and Viewing Fines and Fees restricted by library</vt:lpstr>
      <vt:lpstr>Creating and Viewing Fines and Fees restricted by library</vt:lpstr>
      <vt:lpstr>Creating and Viewing Fines and Fees restricted by library</vt:lpstr>
      <vt:lpstr>Creating and Viewing Fines and Fees restricted by library</vt:lpstr>
      <vt:lpstr>Creating and Viewing Fines and Fees restricted by library</vt:lpstr>
      <vt:lpstr>Creating and Viewing Notes restricted by library</vt:lpstr>
      <vt:lpstr>Creating and Viewing Notes restricted by library</vt:lpstr>
      <vt:lpstr>Creating and Viewing Notes restricted by library</vt:lpstr>
      <vt:lpstr>Creating and Viewing Notes restricted by library</vt:lpstr>
      <vt:lpstr>Creating and Viewing Notes restricted by library</vt:lpstr>
      <vt:lpstr>Creating and Viewing Notes restricted by library</vt:lpstr>
      <vt:lpstr>Creating and Viewing Notes restricted by library</vt:lpstr>
      <vt:lpstr>Creating and Viewing Notes restricted by library</vt:lpstr>
      <vt:lpstr>Creating and Viewing Notes restricted by library</vt:lpstr>
      <vt:lpstr>Creating and Viewing Blocks restricted by library</vt:lpstr>
      <vt:lpstr>Creating and Viewing Blocks restricted by library</vt:lpstr>
      <vt:lpstr>Creating and Viewing Blocks restricted by library</vt:lpstr>
      <vt:lpstr>Creating and Viewing Blocks restricted by library</vt:lpstr>
      <vt:lpstr>Creating and Viewing Blocks restricted by library</vt:lpstr>
      <vt:lpstr>Creating and Viewing Blocks restricted by library</vt:lpstr>
      <vt:lpstr>Creating and Viewing Blocks restricted by library</vt:lpstr>
      <vt:lpstr>Creating and Viewing Blocks restricted by library</vt:lpstr>
      <vt:lpstr>Creating and Viewing Blocks restricted by library</vt:lpstr>
      <vt:lpstr>Creating and Viewing Attachments restricted by library</vt:lpstr>
      <vt:lpstr>Creating and Viewing Attachments restricted by library</vt:lpstr>
      <vt:lpstr>Creating and Viewing Attachments restricted by library</vt:lpstr>
      <vt:lpstr>Creating and Viewing Attachments restricted by library</vt:lpstr>
      <vt:lpstr>Creating and Viewing Attachments restricted by library</vt:lpstr>
      <vt:lpstr>Creating and Viewing Attachments restricted by library</vt:lpstr>
      <vt:lpstr>Creating and Viewing Attachments restricted by library</vt:lpstr>
      <vt:lpstr>Creating and Viewing Attachments restricted by library</vt:lpstr>
      <vt:lpstr>Creating and Viewing Attachments restricted by library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45</cp:revision>
  <dcterms:created xsi:type="dcterms:W3CDTF">2021-11-30T14:32:13Z</dcterms:created>
  <dcterms:modified xsi:type="dcterms:W3CDTF">2022-01-19T11:26:08Z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